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62" r:id="rId12"/>
    <p:sldId id="272" r:id="rId1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ky Nantenaina" initials="RTN" lastIdx="1" clrIdx="0">
    <p:extLst>
      <p:ext uri="{19B8F6BF-5375-455C-9EA6-DF929625EA0E}">
        <p15:presenceInfo xmlns:p15="http://schemas.microsoft.com/office/powerpoint/2012/main" userId="Toky Nantena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055"/>
    <a:srgbClr val="0833F8"/>
    <a:srgbClr val="E5F4FF"/>
    <a:srgbClr val="E6DFFF"/>
    <a:srgbClr val="FAFFEB"/>
    <a:srgbClr val="D1C7FE"/>
    <a:srgbClr val="EEFFF0"/>
    <a:srgbClr val="E1F1E3"/>
    <a:srgbClr val="1384DF"/>
    <a:srgbClr val="9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6"/>
    <p:restoredTop sz="78545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1B52-B144-4AAD-94F4-0DFE8DC13977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395BC-D374-46E9-86C6-E36026653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9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 mémoire de Master </a:t>
            </a:r>
            <a:r>
              <a:rPr lang="fr-FR" dirty="0" smtClean="0"/>
              <a:t>en 2022 inclut </a:t>
            </a:r>
            <a:r>
              <a:rPr lang="fr-FR" dirty="0"/>
              <a:t>dans le cadre du projet </a:t>
            </a:r>
            <a:r>
              <a:rPr lang="fr-FR" dirty="0" err="1" smtClean="0"/>
              <a:t>Innov’Earth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95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3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Etude très exploratoire : </a:t>
            </a:r>
          </a:p>
          <a:p>
            <a:r>
              <a:rPr lang="fr-FR" dirty="0" smtClean="0"/>
              <a:t>Se concentrer sur </a:t>
            </a:r>
            <a:r>
              <a:rPr lang="fr-FR" dirty="0"/>
              <a:t>l’effet positif des vers de terre </a:t>
            </a:r>
          </a:p>
          <a:p>
            <a:r>
              <a:rPr lang="fr-FR" dirty="0"/>
              <a:t>Thèse de doctorat pour creuser plus profondément ces mécanismes qui se déroule dans le sols  (comme les </a:t>
            </a:r>
            <a:r>
              <a:rPr lang="fr-FR" dirty="0" err="1"/>
              <a:t>phytohormoens</a:t>
            </a:r>
            <a:r>
              <a:rPr lang="fr-FR" dirty="0"/>
              <a:t> et qui peuvent influencer la résilience climatique du riz 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74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2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2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Ces changements</a:t>
            </a:r>
            <a:r>
              <a:rPr lang="fr-FR" baseline="0" dirty="0" smtClean="0"/>
              <a:t> sont bien présent </a:t>
            </a:r>
            <a:r>
              <a:rPr lang="fr-FR" dirty="0" smtClean="0"/>
              <a:t>Dans</a:t>
            </a:r>
            <a:r>
              <a:rPr lang="fr-FR" baseline="0" dirty="0" smtClean="0"/>
              <a:t> notre zone d’étude sur les hautes terres de </a:t>
            </a:r>
            <a:r>
              <a:rPr lang="fr-FR" baseline="0" dirty="0" err="1" smtClean="0"/>
              <a:t>madascar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39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Pratiques traditionnels : faible</a:t>
            </a:r>
            <a:r>
              <a:rPr lang="fr-FR" baseline="0" dirty="0" smtClean="0"/>
              <a:t> utilisation d’intrant agricole avec comme principale fertilisant le fumier de bovin, et une réticence particulière vis-à-vis des engrais chimique 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60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04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72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3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lettre L que j’ai coloré en vert indique qu’il y a eu un effet </a:t>
            </a:r>
            <a:r>
              <a:rPr lang="fr-FR" dirty="0" smtClean="0"/>
              <a:t>significatif</a:t>
            </a:r>
          </a:p>
          <a:p>
            <a:r>
              <a:rPr lang="fr-FR" sz="1200" dirty="0" smtClean="0"/>
              <a:t>Les vers de terre améliorent la croissance des plantes principalement à travers la libération de nutriments dans le sol </a:t>
            </a:r>
            <a:r>
              <a:rPr lang="fr-FR" sz="1000" dirty="0" smtClean="0"/>
              <a:t>(</a:t>
            </a:r>
            <a:r>
              <a:rPr lang="nl-NL" sz="1000" dirty="0" smtClean="0"/>
              <a:t>van Groenigen </a:t>
            </a:r>
            <a:r>
              <a:rPr lang="nl-NL" sz="1000" i="1" dirty="0" smtClean="0"/>
              <a:t>et al.</a:t>
            </a:r>
            <a:r>
              <a:rPr lang="nl-NL" sz="1000" dirty="0" smtClean="0"/>
              <a:t>, </a:t>
            </a:r>
            <a:r>
              <a:rPr lang="nl-NL" sz="1000" dirty="0" smtClean="0"/>
              <a:t>2014</a:t>
            </a:r>
          </a:p>
          <a:p>
            <a:r>
              <a:rPr lang="nl-NL" sz="1000" dirty="0" err="1" smtClean="0"/>
              <a:t>Cytokinine</a:t>
            </a:r>
            <a:r>
              <a:rPr lang="nl-NL" sz="1000" dirty="0" smtClean="0"/>
              <a:t> </a:t>
            </a:r>
            <a:r>
              <a:rPr lang="nl-NL" sz="1000" dirty="0" err="1" smtClean="0"/>
              <a:t>réduit</a:t>
            </a:r>
            <a:r>
              <a:rPr lang="nl-NL" sz="1000" dirty="0" smtClean="0"/>
              <a:t> la </a:t>
            </a:r>
            <a:r>
              <a:rPr lang="nl-NL" sz="1000" dirty="0" err="1" smtClean="0"/>
              <a:t>croissance</a:t>
            </a:r>
            <a:r>
              <a:rPr lang="nl-NL" sz="1000" dirty="0" smtClean="0"/>
              <a:t> </a:t>
            </a:r>
            <a:r>
              <a:rPr lang="nl-NL" sz="1000" dirty="0" err="1" smtClean="0"/>
              <a:t>racinaire</a:t>
            </a:r>
            <a:r>
              <a:rPr lang="nl-NL" sz="1000" dirty="0" smtClean="0"/>
              <a:t> mais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améliore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l’aqcuisition</a:t>
            </a:r>
            <a:r>
              <a:rPr lang="nl-NL" sz="1000" baseline="0" dirty="0" smtClean="0"/>
              <a:t> des </a:t>
            </a:r>
            <a:r>
              <a:rPr lang="nl-NL" sz="1000" baseline="0" dirty="0" err="1" smtClean="0"/>
              <a:t>nutriments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ce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qui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explique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pourquoi</a:t>
            </a:r>
            <a:r>
              <a:rPr lang="nl-NL" sz="1000" baseline="0" dirty="0" smtClean="0"/>
              <a:t> la </a:t>
            </a:r>
            <a:r>
              <a:rPr lang="nl-NL" sz="1000" baseline="0" dirty="0" err="1" smtClean="0"/>
              <a:t>présence</a:t>
            </a:r>
            <a:r>
              <a:rPr lang="nl-NL" sz="1000" baseline="0" dirty="0" smtClean="0"/>
              <a:t> de vers de </a:t>
            </a:r>
            <a:r>
              <a:rPr lang="nl-NL" sz="1000" baseline="0" dirty="0" err="1" smtClean="0"/>
              <a:t>terre</a:t>
            </a:r>
            <a:r>
              <a:rPr lang="nl-NL" sz="1000" baseline="0" dirty="0" smtClean="0"/>
              <a:t> a </a:t>
            </a:r>
            <a:r>
              <a:rPr lang="nl-NL" sz="1000" baseline="0" dirty="0" err="1" smtClean="0"/>
              <a:t>améliorere</a:t>
            </a:r>
            <a:r>
              <a:rPr lang="nl-NL" sz="1000" baseline="0" dirty="0" smtClean="0"/>
              <a:t> la </a:t>
            </a:r>
            <a:r>
              <a:rPr lang="nl-NL" sz="1000" baseline="0" dirty="0" err="1" smtClean="0"/>
              <a:t>croissance</a:t>
            </a:r>
            <a:r>
              <a:rPr lang="nl-NL" sz="1000" baseline="0" dirty="0" smtClean="0"/>
              <a:t> du </a:t>
            </a:r>
            <a:r>
              <a:rPr lang="nl-NL" sz="1000" baseline="0" dirty="0" err="1" smtClean="0"/>
              <a:t>riz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malgré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une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diminution</a:t>
            </a:r>
            <a:r>
              <a:rPr lang="nl-NL" sz="1000" baseline="0" dirty="0" smtClean="0"/>
              <a:t> de la </a:t>
            </a:r>
            <a:r>
              <a:rPr lang="nl-NL" sz="1000" baseline="0" dirty="0" err="1" smtClean="0"/>
              <a:t>biomasse</a:t>
            </a:r>
            <a:r>
              <a:rPr lang="nl-NL" sz="1000" baseline="0" dirty="0" smtClean="0"/>
              <a:t> </a:t>
            </a:r>
            <a:r>
              <a:rPr lang="nl-NL" sz="1000" baseline="0" dirty="0" err="1" smtClean="0"/>
              <a:t>racinaire</a:t>
            </a:r>
            <a:endParaRPr lang="nl-NL" sz="1000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7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95BC-D374-46E9-86C6-E36026653A2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8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6D56-B95A-4A4C-8114-FC3D1AE49FC1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E25-4AB3-4CA5-ACFC-8DD1E6E959F5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8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5797-CE4E-44A3-B03B-D995FA20D34E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C8F0-6456-4078-AA27-58B72EB607E8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329-25D4-41D1-9CEB-AE7BE1733961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0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21A-E9D8-461A-A367-D0569220FDA1}" type="datetime1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84CA-FEC3-4616-880F-D66EC01A255D}" type="datetime1">
              <a:rPr lang="fr-FR" smtClean="0"/>
              <a:t>02/06/2023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1E8E-EAED-4E11-AFCA-0C65C7B3BFBA}" type="datetime1">
              <a:rPr lang="fr-FR" smtClean="0"/>
              <a:t>02/06/2023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26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A3F-844E-4F0F-B93E-481058E0A55C}" type="datetime1">
              <a:rPr lang="fr-FR" smtClean="0"/>
              <a:t>02/06/2023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047E-AA94-4983-BE9E-79D53572FE57}" type="datetime1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D1B-1893-4B2B-AAF2-81AF2612737D}" type="datetime1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0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E0BB-0829-4642-8F82-B336C65ABB0B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30E1D-6938-F449-8AAF-7491C8A138E2}"/>
              </a:ext>
            </a:extLst>
          </p:cNvPr>
          <p:cNvSpPr/>
          <p:nvPr/>
        </p:nvSpPr>
        <p:spPr>
          <a:xfrm>
            <a:off x="353291" y="2259801"/>
            <a:ext cx="919941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1400" b="1" dirty="0"/>
          </a:p>
          <a:p>
            <a:pPr algn="ctr"/>
            <a:r>
              <a:rPr lang="fr-FR" sz="2800" b="1" dirty="0"/>
              <a:t>Étude sur le potentiel du lombricompost et des vers de terre à améliorer la résilience climatique du riz pluvial : </a:t>
            </a:r>
          </a:p>
          <a:p>
            <a:pPr algn="ctr"/>
            <a:r>
              <a:rPr lang="fr-FR" sz="2800" b="1" dirty="0"/>
              <a:t>Essai en situation contrôlée</a:t>
            </a:r>
          </a:p>
          <a:p>
            <a:pPr algn="ctr"/>
            <a:endParaRPr lang="fr-FR" sz="14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649D4-3387-0943-99A2-77DE7016A197}"/>
              </a:ext>
            </a:extLst>
          </p:cNvPr>
          <p:cNvSpPr txBox="1"/>
          <p:nvPr/>
        </p:nvSpPr>
        <p:spPr>
          <a:xfrm>
            <a:off x="346363" y="4255660"/>
            <a:ext cx="919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Toky Randriantsoa, Éric Blanchart, Laetitia Bernard, </a:t>
            </a:r>
            <a:r>
              <a:rPr lang="fr-FR" sz="2000" dirty="0" err="1"/>
              <a:t>Onja</a:t>
            </a:r>
            <a:r>
              <a:rPr lang="fr-FR" sz="2000" dirty="0"/>
              <a:t> </a:t>
            </a:r>
            <a:r>
              <a:rPr lang="fr-FR" sz="2000" dirty="0" err="1"/>
              <a:t>Ratsiatosika</a:t>
            </a:r>
            <a:r>
              <a:rPr lang="fr-FR" sz="2000" dirty="0"/>
              <a:t>, Damase </a:t>
            </a:r>
            <a:r>
              <a:rPr lang="fr-FR" sz="2000" dirty="0" err="1"/>
              <a:t>Razafimahafaly</a:t>
            </a:r>
            <a:r>
              <a:rPr lang="fr-FR" sz="2000" dirty="0"/>
              <a:t>, </a:t>
            </a:r>
            <a:r>
              <a:rPr lang="fr-FR" sz="2000" dirty="0" err="1"/>
              <a:t>Tantely</a:t>
            </a:r>
            <a:r>
              <a:rPr lang="fr-FR" sz="2000" dirty="0"/>
              <a:t> </a:t>
            </a:r>
            <a:r>
              <a:rPr lang="fr-FR" sz="2000" dirty="0" err="1"/>
              <a:t>Razafimbelo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6497566" y="254849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035" y="159532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88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3DD5D978-727A-3546-9681-86341E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1586" y="5457717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4DCA4D-72EC-DB4F-96FA-CFF20A3C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054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 LRI.tif">
            <a:extLst>
              <a:ext uri="{FF2B5EF4-FFF2-40B4-BE49-F238E27FC236}">
                <a16:creationId xmlns:a16="http://schemas.microsoft.com/office/drawing/2014/main" id="{5E46CBFB-A848-714B-906B-BBAA116044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93" y="5705781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logo IRD nouveau.tiff">
            <a:extLst>
              <a:ext uri="{FF2B5EF4-FFF2-40B4-BE49-F238E27FC236}">
                <a16:creationId xmlns:a16="http://schemas.microsoft.com/office/drawing/2014/main" id="{BD1F5566-A0FF-E645-AFF4-295DDAF7C7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72" y="5817018"/>
            <a:ext cx="1826740" cy="573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8262" y="-221617"/>
            <a:ext cx="2035620" cy="203562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3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95FFB4-8CB0-DBA3-5924-3DCE9F8603FB}"/>
              </a:ext>
            </a:extLst>
          </p:cNvPr>
          <p:cNvSpPr txBox="1"/>
          <p:nvPr/>
        </p:nvSpPr>
        <p:spPr>
          <a:xfrm>
            <a:off x="2216724" y="795213"/>
            <a:ext cx="5472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>
                <a:solidFill>
                  <a:srgbClr val="1B3055"/>
                </a:solidFill>
              </a:rPr>
              <a:t>CONCLUSION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DAC3DD-2128-EE67-CDC3-F213E58E710C}"/>
              </a:ext>
            </a:extLst>
          </p:cNvPr>
          <p:cNvSpPr txBox="1"/>
          <p:nvPr/>
        </p:nvSpPr>
        <p:spPr>
          <a:xfrm>
            <a:off x="389964" y="2420933"/>
            <a:ext cx="930894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 err="1" smtClean="0"/>
              <a:t>Lombricompost</a:t>
            </a:r>
            <a:r>
              <a:rPr lang="fr-FR" sz="2400" dirty="0" smtClean="0"/>
              <a:t> : très </a:t>
            </a:r>
            <a:r>
              <a:rPr lang="fr-FR" sz="2400" dirty="0"/>
              <a:t>riche en </a:t>
            </a:r>
            <a:r>
              <a:rPr lang="fr-FR" sz="2400" dirty="0" smtClean="0"/>
              <a:t>nutriments essentiels à la croissance de la plante et à l’activation des différents mécanismes d’adaptations de la plante</a:t>
            </a:r>
            <a:endParaRPr lang="fr-FR" sz="2400" dirty="0"/>
          </a:p>
          <a:p>
            <a:pPr marL="342900" indent="-34290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Vers de terre </a:t>
            </a:r>
            <a:r>
              <a:rPr lang="fr-FR" sz="2400" dirty="0" smtClean="0"/>
              <a:t>: peut </a:t>
            </a:r>
            <a:r>
              <a:rPr lang="fr-FR" sz="2400" dirty="0"/>
              <a:t>influencer le comportement du riz en situation de stress </a:t>
            </a:r>
            <a:r>
              <a:rPr lang="fr-FR" sz="2400" dirty="0" smtClean="0"/>
              <a:t>à travers la sécrétion de substances similaires aux phytohormones 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D60B0F-67F6-80C2-08EC-53991C203EA7}"/>
              </a:ext>
            </a:extLst>
          </p:cNvPr>
          <p:cNvSpPr txBox="1"/>
          <p:nvPr/>
        </p:nvSpPr>
        <p:spPr>
          <a:xfrm>
            <a:off x="1649787" y="1502610"/>
            <a:ext cx="660642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Potentiel à améliorer la résilience </a:t>
            </a:r>
            <a:r>
              <a:rPr lang="fr-FR" sz="2400" dirty="0"/>
              <a:t>climatique </a:t>
            </a:r>
            <a:r>
              <a:rPr lang="fr-FR" sz="3600" b="1" dirty="0">
                <a:solidFill>
                  <a:srgbClr val="00B050"/>
                </a:solidFill>
              </a:rPr>
              <a:t>?</a:t>
            </a:r>
            <a:r>
              <a:rPr lang="fr-FR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95FFB4-8CB0-DBA3-5924-3DCE9F8603FB}"/>
              </a:ext>
            </a:extLst>
          </p:cNvPr>
          <p:cNvSpPr txBox="1"/>
          <p:nvPr/>
        </p:nvSpPr>
        <p:spPr>
          <a:xfrm>
            <a:off x="2216724" y="886654"/>
            <a:ext cx="5472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 smtClean="0">
                <a:solidFill>
                  <a:srgbClr val="1B3055"/>
                </a:solidFill>
              </a:rPr>
              <a:t>Suites de l’étude </a:t>
            </a:r>
            <a:endParaRPr lang="fr-FR" sz="2800" b="1" dirty="0">
              <a:solidFill>
                <a:srgbClr val="1B3055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DAC3DD-2128-EE67-CDC3-F213E58E710C}"/>
              </a:ext>
            </a:extLst>
          </p:cNvPr>
          <p:cNvSpPr txBox="1"/>
          <p:nvPr/>
        </p:nvSpPr>
        <p:spPr>
          <a:xfrm>
            <a:off x="389964" y="2172736"/>
            <a:ext cx="9308948" cy="2757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 smtClean="0"/>
              <a:t>Mémoire Master : effet des vers de terre et de différentes qualités de </a:t>
            </a:r>
            <a:r>
              <a:rPr lang="fr-FR" sz="2400" dirty="0" err="1" smtClean="0"/>
              <a:t>lombricompost</a:t>
            </a:r>
            <a:r>
              <a:rPr lang="fr-FR" sz="2400" dirty="0" smtClean="0"/>
              <a:t> sur la résilience du riz pluvial face à un stress thermique </a:t>
            </a:r>
          </a:p>
          <a:p>
            <a:pPr marL="342900" indent="-34290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 smtClean="0"/>
              <a:t>Thèse de doctorat : effet des pratiques de restauration du sol sur la résilience climatique du riz pluvial et compréhension des mécanismes édaphiques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5CA07D6-EDE4-97D3-1CFC-37353B5C56CF}"/>
              </a:ext>
            </a:extLst>
          </p:cNvPr>
          <p:cNvSpPr txBox="1">
            <a:spLocks/>
          </p:cNvSpPr>
          <p:nvPr/>
        </p:nvSpPr>
        <p:spPr>
          <a:xfrm>
            <a:off x="838200" y="12595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7A0000"/>
                </a:solidFill>
                <a:latin typeface="Brush Script MT" pitchFamily="66" charset="0"/>
              </a:rPr>
              <a:t>Merci de votre aimable attention!</a:t>
            </a:r>
          </a:p>
        </p:txBody>
      </p:sp>
      <p:pic>
        <p:nvPicPr>
          <p:cNvPr id="2050" name="Picture 2" descr="580+ Smiley Merci Photos, taleaux et images libre de droits - iStock">
            <a:extLst>
              <a:ext uri="{FF2B5EF4-FFF2-40B4-BE49-F238E27FC236}">
                <a16:creationId xmlns:a16="http://schemas.microsoft.com/office/drawing/2014/main" id="{2302D396-9BFE-067E-0298-665D004D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553914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76E01A6-2FC6-43B7-09B6-701EDBBF020F}"/>
              </a:ext>
            </a:extLst>
          </p:cNvPr>
          <p:cNvSpPr txBox="1"/>
          <p:nvPr/>
        </p:nvSpPr>
        <p:spPr>
          <a:xfrm>
            <a:off x="2752586" y="540755"/>
            <a:ext cx="440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F8A"/>
                </a:solidFill>
                <a:cs typeface="Arial" panose="020B0604020202020204" pitchFamily="34" charset="0"/>
              </a:rPr>
              <a:t>CONTEXTE DE L’ÉTUDE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4650AEF-0629-EC1B-3ADF-3FCB9E812328}"/>
              </a:ext>
            </a:extLst>
          </p:cNvPr>
          <p:cNvSpPr txBox="1"/>
          <p:nvPr/>
        </p:nvSpPr>
        <p:spPr>
          <a:xfrm>
            <a:off x="402362" y="1183867"/>
            <a:ext cx="606829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9,7 milliards d’hbts d’ici 2050 </a:t>
            </a:r>
            <a:r>
              <a:rPr lang="fr-FR" sz="1400" dirty="0">
                <a:effectLst/>
                <a:ea typeface="Times New Roman" panose="02020603050405020304" pitchFamily="18" charset="0"/>
              </a:rPr>
              <a:t>(UNDESA, 2022)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fr-FR" sz="2000" dirty="0"/>
              <a:t>Seuil de 1,5°C dépassé en 2030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(IPCC, 2021)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C00000"/>
                </a:solidFill>
                <a:latin typeface="Calibri" panose="020F0502020204030204"/>
              </a:rPr>
              <a:t>↗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fréquence 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chaleurs extrêmes, épisodes de fortes pluies et de sécheresses </a:t>
            </a:r>
            <a:endParaRPr lang="fr-FR" sz="2000" dirty="0"/>
          </a:p>
        </p:txBody>
      </p:sp>
      <p:pic>
        <p:nvPicPr>
          <p:cNvPr id="21" name="Picture 4" descr="Global Food Security: Why It Matters in 2023 | Earth.Org">
            <a:extLst>
              <a:ext uri="{FF2B5EF4-FFF2-40B4-BE49-F238E27FC236}">
                <a16:creationId xmlns:a16="http://schemas.microsoft.com/office/drawing/2014/main" id="{B46D0403-BD1B-764D-1773-5EFCCE04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26" y="3852860"/>
            <a:ext cx="3477928" cy="26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9B58AF83-E146-AF61-78C8-76CA4BECBFE0}"/>
              </a:ext>
            </a:extLst>
          </p:cNvPr>
          <p:cNvGrpSpPr/>
          <p:nvPr/>
        </p:nvGrpSpPr>
        <p:grpSpPr>
          <a:xfrm>
            <a:off x="459479" y="3718084"/>
            <a:ext cx="3651053" cy="2620772"/>
            <a:chOff x="1412777" y="2995703"/>
            <a:chExt cx="3948934" cy="2946030"/>
          </a:xfrm>
        </p:grpSpPr>
        <p:pic>
          <p:nvPicPr>
            <p:cNvPr id="23" name="Picture 2" descr="Impact of heat &amp; drought stress on physiological, biological processes in  plants - Technology Times">
              <a:extLst>
                <a:ext uri="{FF2B5EF4-FFF2-40B4-BE49-F238E27FC236}">
                  <a16:creationId xmlns:a16="http://schemas.microsoft.com/office/drawing/2014/main" id="{391AFA79-C30C-8F27-0A1B-B3E5922AC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777" y="3009558"/>
              <a:ext cx="3948934" cy="293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2,446 Emoji Rain Images, Stock Photos &amp; Vectors | Shutterstock">
              <a:extLst>
                <a:ext uri="{FF2B5EF4-FFF2-40B4-BE49-F238E27FC236}">
                  <a16:creationId xmlns:a16="http://schemas.microsoft.com/office/drawing/2014/main" id="{E0937BA3-A7BF-6A0F-002E-E1409695AC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81"/>
            <a:stretch/>
          </p:blipFill>
          <p:spPr bwMode="auto">
            <a:xfrm>
              <a:off x="3677323" y="2995703"/>
              <a:ext cx="589879" cy="542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Flèche : courbe vers le bas 24">
            <a:extLst>
              <a:ext uri="{FF2B5EF4-FFF2-40B4-BE49-F238E27FC236}">
                <a16:creationId xmlns:a16="http://schemas.microsoft.com/office/drawing/2014/main" id="{379A112B-3045-798F-6FF3-0229F7D955E5}"/>
              </a:ext>
            </a:extLst>
          </p:cNvPr>
          <p:cNvSpPr/>
          <p:nvPr/>
        </p:nvSpPr>
        <p:spPr>
          <a:xfrm>
            <a:off x="3552786" y="3257971"/>
            <a:ext cx="1332065" cy="542253"/>
          </a:xfrm>
          <a:prstGeom prst="curvedDownArrow">
            <a:avLst>
              <a:gd name="adj1" fmla="val 25000"/>
              <a:gd name="adj2" fmla="val 55937"/>
              <a:gd name="adj3" fmla="val 26961"/>
            </a:avLst>
          </a:prstGeom>
          <a:solidFill>
            <a:srgbClr val="00325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Picture 12" descr="Riz paddy 1 kg">
            <a:extLst>
              <a:ext uri="{FF2B5EF4-FFF2-40B4-BE49-F238E27FC236}">
                <a16:creationId xmlns:a16="http://schemas.microsoft.com/office/drawing/2014/main" id="{15BD6B71-24FA-84DC-7B67-092437A16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 b="16620"/>
          <a:stretch/>
        </p:blipFill>
        <p:spPr bwMode="auto">
          <a:xfrm>
            <a:off x="4488071" y="3883856"/>
            <a:ext cx="1229910" cy="957871"/>
          </a:xfrm>
          <a:prstGeom prst="ellipse">
            <a:avLst/>
          </a:prstGeom>
          <a:noFill/>
          <a:ln w="57150">
            <a:solidFill>
              <a:srgbClr val="A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1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76E01A6-2FC6-43B7-09B6-701EDBBF020F}"/>
              </a:ext>
            </a:extLst>
          </p:cNvPr>
          <p:cNvSpPr txBox="1"/>
          <p:nvPr/>
        </p:nvSpPr>
        <p:spPr>
          <a:xfrm>
            <a:off x="2752586" y="540755"/>
            <a:ext cx="440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F8A"/>
                </a:solidFill>
                <a:cs typeface="Arial" panose="020B0604020202020204" pitchFamily="34" charset="0"/>
              </a:rPr>
              <a:t>CONTEXTE DE L’ÉTUDE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08155A-4EAE-D8DC-5EBB-CA3F484F9E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38" y="4101084"/>
            <a:ext cx="1228839" cy="9678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46C924-E5BB-6961-84E2-73D8D9DBD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37" y="2348511"/>
            <a:ext cx="1314018" cy="114064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12038EC-A5C6-9E7A-29F2-4A0B55F6D535}"/>
              </a:ext>
            </a:extLst>
          </p:cNvPr>
          <p:cNvSpPr txBox="1"/>
          <p:nvPr/>
        </p:nvSpPr>
        <p:spPr>
          <a:xfrm>
            <a:off x="5588368" y="5935126"/>
            <a:ext cx="393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CHANGEMENT DES PRÉCIPITATIONS (%)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1FDE1D-E4C6-AC28-E11C-19833E05451A}"/>
              </a:ext>
            </a:extLst>
          </p:cNvPr>
          <p:cNvSpPr txBox="1"/>
          <p:nvPr/>
        </p:nvSpPr>
        <p:spPr>
          <a:xfrm>
            <a:off x="1660598" y="2629464"/>
            <a:ext cx="343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Nette augmentation de la température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3995E36-194E-0394-3F98-BFD033040D51}"/>
              </a:ext>
            </a:extLst>
          </p:cNvPr>
          <p:cNvSpPr txBox="1"/>
          <p:nvPr/>
        </p:nvSpPr>
        <p:spPr>
          <a:xfrm>
            <a:off x="1660597" y="4084054"/>
            <a:ext cx="3435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Précipitations de plus en plus rares et aléatoires</a:t>
            </a:r>
          </a:p>
          <a:p>
            <a:r>
              <a:rPr lang="fr-FR" sz="2000" dirty="0"/>
              <a:t>Sécheresses plus fréquentes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1AB314F-8EF8-4A43-3D82-4450AE9BA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811" y="996831"/>
            <a:ext cx="2588232" cy="50416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3F65BDF-0ED2-1A0F-570F-B31EAB435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328" y="2420176"/>
            <a:ext cx="847725" cy="3048000"/>
          </a:xfrm>
          <a:prstGeom prst="rect">
            <a:avLst/>
          </a:prstGeom>
        </p:spPr>
      </p:pic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ECD99613-3871-1E35-520A-499A4BCADC47}"/>
              </a:ext>
            </a:extLst>
          </p:cNvPr>
          <p:cNvSpPr/>
          <p:nvPr/>
        </p:nvSpPr>
        <p:spPr>
          <a:xfrm>
            <a:off x="6532765" y="2836824"/>
            <a:ext cx="1059268" cy="2078174"/>
          </a:xfrm>
          <a:custGeom>
            <a:avLst/>
            <a:gdLst>
              <a:gd name="connsiteX0" fmla="*/ 831273 w 1316182"/>
              <a:gd name="connsiteY0" fmla="*/ 55418 h 2313709"/>
              <a:gd name="connsiteX1" fmla="*/ 720437 w 1316182"/>
              <a:gd name="connsiteY1" fmla="*/ 55418 h 2313709"/>
              <a:gd name="connsiteX2" fmla="*/ 1149928 w 1316182"/>
              <a:gd name="connsiteY2" fmla="*/ 0 h 2313709"/>
              <a:gd name="connsiteX3" fmla="*/ 1316182 w 1316182"/>
              <a:gd name="connsiteY3" fmla="*/ 0 h 2313709"/>
              <a:gd name="connsiteX4" fmla="*/ 1288473 w 1316182"/>
              <a:gd name="connsiteY4" fmla="*/ 96981 h 2313709"/>
              <a:gd name="connsiteX5" fmla="*/ 1316182 w 1316182"/>
              <a:gd name="connsiteY5" fmla="*/ 180109 h 2313709"/>
              <a:gd name="connsiteX6" fmla="*/ 1219200 w 1316182"/>
              <a:gd name="connsiteY6" fmla="*/ 304800 h 2313709"/>
              <a:gd name="connsiteX7" fmla="*/ 1205346 w 1316182"/>
              <a:gd name="connsiteY7" fmla="*/ 471054 h 2313709"/>
              <a:gd name="connsiteX8" fmla="*/ 1080655 w 1316182"/>
              <a:gd name="connsiteY8" fmla="*/ 581890 h 2313709"/>
              <a:gd name="connsiteX9" fmla="*/ 1136073 w 1316182"/>
              <a:gd name="connsiteY9" fmla="*/ 748145 h 2313709"/>
              <a:gd name="connsiteX10" fmla="*/ 1122218 w 1316182"/>
              <a:gd name="connsiteY10" fmla="*/ 831272 h 2313709"/>
              <a:gd name="connsiteX11" fmla="*/ 1233055 w 1316182"/>
              <a:gd name="connsiteY11" fmla="*/ 997527 h 2313709"/>
              <a:gd name="connsiteX12" fmla="*/ 1233055 w 1316182"/>
              <a:gd name="connsiteY12" fmla="*/ 1163781 h 2313709"/>
              <a:gd name="connsiteX13" fmla="*/ 1052946 w 1316182"/>
              <a:gd name="connsiteY13" fmla="*/ 1371600 h 2313709"/>
              <a:gd name="connsiteX14" fmla="*/ 997528 w 1316182"/>
              <a:gd name="connsiteY14" fmla="*/ 1676400 h 2313709"/>
              <a:gd name="connsiteX15" fmla="*/ 831273 w 1316182"/>
              <a:gd name="connsiteY15" fmla="*/ 2050472 h 2313709"/>
              <a:gd name="connsiteX16" fmla="*/ 692728 w 1316182"/>
              <a:gd name="connsiteY16" fmla="*/ 2286000 h 2313709"/>
              <a:gd name="connsiteX17" fmla="*/ 540328 w 1316182"/>
              <a:gd name="connsiteY17" fmla="*/ 2313709 h 2313709"/>
              <a:gd name="connsiteX18" fmla="*/ 387928 w 1316182"/>
              <a:gd name="connsiteY18" fmla="*/ 2133600 h 2313709"/>
              <a:gd name="connsiteX19" fmla="*/ 290946 w 1316182"/>
              <a:gd name="connsiteY19" fmla="*/ 1995054 h 2313709"/>
              <a:gd name="connsiteX20" fmla="*/ 290946 w 1316182"/>
              <a:gd name="connsiteY20" fmla="*/ 1690254 h 2313709"/>
              <a:gd name="connsiteX21" fmla="*/ 346364 w 1316182"/>
              <a:gd name="connsiteY21" fmla="*/ 1524000 h 2313709"/>
              <a:gd name="connsiteX22" fmla="*/ 221673 w 1316182"/>
              <a:gd name="connsiteY22" fmla="*/ 1454727 h 2313709"/>
              <a:gd name="connsiteX23" fmla="*/ 207818 w 1316182"/>
              <a:gd name="connsiteY23" fmla="*/ 1163781 h 2313709"/>
              <a:gd name="connsiteX24" fmla="*/ 207818 w 1316182"/>
              <a:gd name="connsiteY24" fmla="*/ 997527 h 2313709"/>
              <a:gd name="connsiteX25" fmla="*/ 96982 w 1316182"/>
              <a:gd name="connsiteY25" fmla="*/ 914400 h 2313709"/>
              <a:gd name="connsiteX26" fmla="*/ 0 w 1316182"/>
              <a:gd name="connsiteY26" fmla="*/ 775854 h 2313709"/>
              <a:gd name="connsiteX27" fmla="*/ 27709 w 1316182"/>
              <a:gd name="connsiteY27" fmla="*/ 651163 h 2313709"/>
              <a:gd name="connsiteX28" fmla="*/ 27709 w 1316182"/>
              <a:gd name="connsiteY28" fmla="*/ 554181 h 2313709"/>
              <a:gd name="connsiteX29" fmla="*/ 290946 w 1316182"/>
              <a:gd name="connsiteY29" fmla="*/ 568036 h 2313709"/>
              <a:gd name="connsiteX30" fmla="*/ 609600 w 1316182"/>
              <a:gd name="connsiteY30" fmla="*/ 374072 h 2313709"/>
              <a:gd name="connsiteX31" fmla="*/ 748146 w 1316182"/>
              <a:gd name="connsiteY31" fmla="*/ 55418 h 23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16182" h="2313709">
                <a:moveTo>
                  <a:pt x="831273" y="55418"/>
                </a:moveTo>
                <a:lnTo>
                  <a:pt x="720437" y="55418"/>
                </a:lnTo>
                <a:lnTo>
                  <a:pt x="1149928" y="0"/>
                </a:lnTo>
                <a:lnTo>
                  <a:pt x="1316182" y="0"/>
                </a:lnTo>
                <a:lnTo>
                  <a:pt x="1288473" y="96981"/>
                </a:lnTo>
                <a:lnTo>
                  <a:pt x="1316182" y="180109"/>
                </a:lnTo>
                <a:lnTo>
                  <a:pt x="1219200" y="304800"/>
                </a:lnTo>
                <a:lnTo>
                  <a:pt x="1205346" y="471054"/>
                </a:lnTo>
                <a:lnTo>
                  <a:pt x="1080655" y="581890"/>
                </a:lnTo>
                <a:lnTo>
                  <a:pt x="1136073" y="748145"/>
                </a:lnTo>
                <a:lnTo>
                  <a:pt x="1122218" y="831272"/>
                </a:lnTo>
                <a:lnTo>
                  <a:pt x="1233055" y="997527"/>
                </a:lnTo>
                <a:lnTo>
                  <a:pt x="1233055" y="1163781"/>
                </a:lnTo>
                <a:lnTo>
                  <a:pt x="1052946" y="1371600"/>
                </a:lnTo>
                <a:lnTo>
                  <a:pt x="997528" y="1676400"/>
                </a:lnTo>
                <a:lnTo>
                  <a:pt x="831273" y="2050472"/>
                </a:lnTo>
                <a:lnTo>
                  <a:pt x="692728" y="2286000"/>
                </a:lnTo>
                <a:lnTo>
                  <a:pt x="540328" y="2313709"/>
                </a:lnTo>
                <a:lnTo>
                  <a:pt x="387928" y="2133600"/>
                </a:lnTo>
                <a:lnTo>
                  <a:pt x="290946" y="1995054"/>
                </a:lnTo>
                <a:lnTo>
                  <a:pt x="290946" y="1690254"/>
                </a:lnTo>
                <a:lnTo>
                  <a:pt x="346364" y="1524000"/>
                </a:lnTo>
                <a:lnTo>
                  <a:pt x="221673" y="1454727"/>
                </a:lnTo>
                <a:lnTo>
                  <a:pt x="207818" y="1163781"/>
                </a:lnTo>
                <a:lnTo>
                  <a:pt x="207818" y="997527"/>
                </a:lnTo>
                <a:lnTo>
                  <a:pt x="96982" y="914400"/>
                </a:lnTo>
                <a:lnTo>
                  <a:pt x="0" y="775854"/>
                </a:lnTo>
                <a:lnTo>
                  <a:pt x="27709" y="651163"/>
                </a:lnTo>
                <a:lnTo>
                  <a:pt x="27709" y="554181"/>
                </a:lnTo>
                <a:lnTo>
                  <a:pt x="290946" y="568036"/>
                </a:lnTo>
                <a:lnTo>
                  <a:pt x="609600" y="374072"/>
                </a:lnTo>
                <a:lnTo>
                  <a:pt x="748146" y="55418"/>
                </a:lnTo>
              </a:path>
            </a:pathLst>
          </a:cu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C72A0F-BC2F-56F2-B99A-588176089263}"/>
              </a:ext>
            </a:extLst>
          </p:cNvPr>
          <p:cNvSpPr txBox="1"/>
          <p:nvPr/>
        </p:nvSpPr>
        <p:spPr>
          <a:xfrm>
            <a:off x="6355237" y="6233750"/>
            <a:ext cx="236973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Source : DGM &amp; RIMES, 2019</a:t>
            </a:r>
          </a:p>
        </p:txBody>
      </p:sp>
      <p:sp>
        <p:nvSpPr>
          <p:cNvPr id="29" name="Espace réservé du numéro de diapositive 2">
            <a:extLst>
              <a:ext uri="{FF2B5EF4-FFF2-40B4-BE49-F238E27FC236}">
                <a16:creationId xmlns:a16="http://schemas.microsoft.com/office/drawing/2014/main" id="{547F9228-5F27-9E87-9A95-8A055D06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AD7E8059-B82B-4A8A-AC20-7937F489CB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76E01A6-2FC6-43B7-09B6-701EDBBF020F}"/>
              </a:ext>
            </a:extLst>
          </p:cNvPr>
          <p:cNvSpPr txBox="1"/>
          <p:nvPr/>
        </p:nvSpPr>
        <p:spPr>
          <a:xfrm>
            <a:off x="2752586" y="540755"/>
            <a:ext cx="440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F8A"/>
                </a:solidFill>
                <a:cs typeface="Arial" panose="020B0604020202020204" pitchFamily="34" charset="0"/>
              </a:rPr>
              <a:t>CONTEXTE DE L’ÉTUDE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B70894-BD89-90E1-91E0-6B2A2758C2FA}"/>
              </a:ext>
            </a:extLst>
          </p:cNvPr>
          <p:cNvGrpSpPr/>
          <p:nvPr/>
        </p:nvGrpSpPr>
        <p:grpSpPr>
          <a:xfrm>
            <a:off x="365805" y="1717637"/>
            <a:ext cx="3277081" cy="2863901"/>
            <a:chOff x="3822898" y="2607615"/>
            <a:chExt cx="3635457" cy="3136338"/>
          </a:xfrm>
        </p:grpSpPr>
        <p:pic>
          <p:nvPicPr>
            <p:cNvPr id="5" name="Picture 8" descr="Les effets bénéfiques du changement climatique sur le riz à Madagascar /  Actualités - Le Cirad à Madagascar">
              <a:extLst>
                <a:ext uri="{FF2B5EF4-FFF2-40B4-BE49-F238E27FC236}">
                  <a16:creationId xmlns:a16="http://schemas.microsoft.com/office/drawing/2014/main" id="{E7A99ECA-2A35-00D9-9952-460411E89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898" y="2607615"/>
              <a:ext cx="3635457" cy="272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7C1B692-AC4E-60BE-FD0E-678E4B0ADE57}"/>
                </a:ext>
              </a:extLst>
            </p:cNvPr>
            <p:cNvSpPr txBox="1"/>
            <p:nvPr/>
          </p:nvSpPr>
          <p:spPr>
            <a:xfrm>
              <a:off x="3966040" y="5374621"/>
              <a:ext cx="337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Riz pluvial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9BAFDF2-EE31-5491-E6CD-53AC21630033}"/>
              </a:ext>
            </a:extLst>
          </p:cNvPr>
          <p:cNvGrpSpPr/>
          <p:nvPr/>
        </p:nvGrpSpPr>
        <p:grpSpPr>
          <a:xfrm>
            <a:off x="2781393" y="3766515"/>
            <a:ext cx="3097737" cy="2532923"/>
            <a:chOff x="791589" y="3789041"/>
            <a:chExt cx="2885501" cy="237626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43C4DA1-B2EC-415E-D136-73BE9E1B3411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589" y="3789041"/>
              <a:ext cx="280949" cy="2376264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53E4417-392C-D318-E489-8F2D30B1729F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535" y="3789041"/>
              <a:ext cx="303250" cy="2376264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89DD5AB-4CEB-9C98-951D-97F08C27E9ED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42" y="3789041"/>
              <a:ext cx="280949" cy="2376264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68988E8-92E3-E17C-5007-3E6768810E49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4529" y="3789041"/>
              <a:ext cx="280949" cy="2376264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F290BA6-4927-AEFE-129A-A910E639B017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5479" y="3789041"/>
              <a:ext cx="280949" cy="237626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228B153-F937-AF05-8A6D-1C06DCE86732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6428" y="3789041"/>
              <a:ext cx="280949" cy="237626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D9405B0D-170B-2E6C-D9F0-A6CC5D52AC9C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377" y="3789041"/>
              <a:ext cx="321085" cy="2376264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B82734E-393D-611D-F7A5-03070D847081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0158" y="3789041"/>
              <a:ext cx="296186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65CB66DD-7E00-9CC4-DF54-A8808F2F1CC1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194" y="3789041"/>
              <a:ext cx="280949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40BDEC70-C23C-FD50-CEB5-F540308CCD2E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6141" y="3789041"/>
              <a:ext cx="280949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6749A36-9300-CC20-3BDB-5EC6C701454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79" y="3789041"/>
              <a:ext cx="280949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562FECA3-4560-173C-D610-68813337A75F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925" y="3789041"/>
              <a:ext cx="303250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E490DA03-8AC6-9348-6183-F62CC6B08E5A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332" y="3789041"/>
              <a:ext cx="280949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E870958-1387-E512-1272-781C3490FF6C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920" y="3789041"/>
              <a:ext cx="280949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AED29C79-1A87-2A69-C8F0-E8236369895B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3870" y="3789041"/>
              <a:ext cx="280949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98CFD6A1-29F2-0993-2B58-2AB5B7A3AC26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818" y="3789041"/>
              <a:ext cx="280949" cy="23762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7FD6277-F00C-F398-3EF5-2B2CDE000163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5767" y="3789041"/>
              <a:ext cx="321085" cy="237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" name="ZoneTexte 197">
            <a:extLst>
              <a:ext uri="{FF2B5EF4-FFF2-40B4-BE49-F238E27FC236}">
                <a16:creationId xmlns:a16="http://schemas.microsoft.com/office/drawing/2014/main" id="{8F0BDC25-4776-6F44-DDC9-76457B66E876}"/>
              </a:ext>
            </a:extLst>
          </p:cNvPr>
          <p:cNvSpPr txBox="1"/>
          <p:nvPr/>
        </p:nvSpPr>
        <p:spPr>
          <a:xfrm>
            <a:off x="6129166" y="4123146"/>
            <a:ext cx="331299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Sol acide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Carencé en nutriments (P)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Pauvres en MO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Toxicité aluminique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Vulnérable à l’érosion</a:t>
            </a:r>
          </a:p>
        </p:txBody>
      </p:sp>
      <p:sp>
        <p:nvSpPr>
          <p:cNvPr id="44" name="ZoneTexte 197">
            <a:extLst>
              <a:ext uri="{FF2B5EF4-FFF2-40B4-BE49-F238E27FC236}">
                <a16:creationId xmlns:a16="http://schemas.microsoft.com/office/drawing/2014/main" id="{D1D234B1-712A-DB54-1C02-8ACA5D722630}"/>
              </a:ext>
            </a:extLst>
          </p:cNvPr>
          <p:cNvSpPr txBox="1"/>
          <p:nvPr/>
        </p:nvSpPr>
        <p:spPr>
          <a:xfrm>
            <a:off x="3875356" y="1857833"/>
            <a:ext cx="353283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Variabilité des précipitations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Périodes de sécheresses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Bioagresseurs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Faibles rendements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Pratiques traditionnelles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1EBD7D6-ACBD-5AC5-2D96-BB816FBCA860}"/>
              </a:ext>
            </a:extLst>
          </p:cNvPr>
          <p:cNvSpPr txBox="1"/>
          <p:nvPr/>
        </p:nvSpPr>
        <p:spPr>
          <a:xfrm>
            <a:off x="2856588" y="6330434"/>
            <a:ext cx="304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Sols ferrallitiques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1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76E01A6-2FC6-43B7-09B6-701EDBBF020F}"/>
              </a:ext>
            </a:extLst>
          </p:cNvPr>
          <p:cNvSpPr txBox="1"/>
          <p:nvPr/>
        </p:nvSpPr>
        <p:spPr>
          <a:xfrm>
            <a:off x="2752586" y="540755"/>
            <a:ext cx="440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F8A"/>
                </a:solidFill>
                <a:cs typeface="Arial" panose="020B0604020202020204" pitchFamily="34" charset="0"/>
              </a:rPr>
              <a:t>CONTEXTE DE L’ÉTUDE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149D7C-FE46-A28E-A30C-D7354DA5DBA6}"/>
              </a:ext>
            </a:extLst>
          </p:cNvPr>
          <p:cNvSpPr txBox="1"/>
          <p:nvPr/>
        </p:nvSpPr>
        <p:spPr>
          <a:xfrm>
            <a:off x="341918" y="1743737"/>
            <a:ext cx="76042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b="1" dirty="0">
                <a:solidFill>
                  <a:srgbClr val="002060"/>
                </a:solidFill>
              </a:rPr>
              <a:t>Lombricompost : </a:t>
            </a:r>
            <a:r>
              <a:rPr lang="fr-FR" sz="2000" dirty="0"/>
              <a:t>matière organique riche en nutriments </a:t>
            </a:r>
            <a:r>
              <a:rPr lang="fr-FR" sz="1400" dirty="0"/>
              <a:t>(van </a:t>
            </a:r>
            <a:r>
              <a:rPr lang="fr-FR" sz="1400" dirty="0" err="1"/>
              <a:t>Groenigen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, 2014 ; Blouin </a:t>
            </a:r>
            <a:r>
              <a:rPr lang="fr-FR" sz="1400" i="1" dirty="0"/>
              <a:t>et al.</a:t>
            </a:r>
            <a:r>
              <a:rPr lang="fr-FR" sz="1400" dirty="0"/>
              <a:t>, 2019)</a:t>
            </a:r>
          </a:p>
          <a:p>
            <a:pPr>
              <a:spcAft>
                <a:spcPts val="2400"/>
              </a:spcAft>
            </a:pPr>
            <a:r>
              <a:rPr lang="fr-FR" sz="2400" b="1" dirty="0">
                <a:solidFill>
                  <a:srgbClr val="002060"/>
                </a:solidFill>
              </a:rPr>
              <a:t>Vers de terre : </a:t>
            </a:r>
            <a:r>
              <a:rPr lang="fr-FR" sz="2000" dirty="0"/>
              <a:t>améliore la nutrition, la croissance et la résistance aux maladies </a:t>
            </a:r>
            <a:r>
              <a:rPr lang="fr-FR" sz="1400" dirty="0"/>
              <a:t>(Trap </a:t>
            </a:r>
            <a:r>
              <a:rPr lang="fr-FR" sz="1400" i="1" dirty="0"/>
              <a:t>et al.</a:t>
            </a:r>
            <a:r>
              <a:rPr lang="fr-FR" sz="1400" dirty="0"/>
              <a:t>, 2021 ; </a:t>
            </a:r>
            <a:r>
              <a:rPr lang="fr-FR" sz="1400" dirty="0" err="1"/>
              <a:t>Ratsiatosika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, 2021a ; Blanchart </a:t>
            </a:r>
            <a:r>
              <a:rPr lang="fr-FR" sz="1400" i="1" dirty="0"/>
              <a:t>et al.</a:t>
            </a:r>
            <a:r>
              <a:rPr lang="fr-FR" sz="1400" dirty="0"/>
              <a:t>, 2020)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D60B0F-67F6-80C2-08EC-53991C203EA7}"/>
              </a:ext>
            </a:extLst>
          </p:cNvPr>
          <p:cNvSpPr txBox="1"/>
          <p:nvPr/>
        </p:nvSpPr>
        <p:spPr>
          <a:xfrm>
            <a:off x="3001051" y="5994079"/>
            <a:ext cx="39038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Résilience climatique </a:t>
            </a:r>
            <a:r>
              <a:rPr lang="fr-FR" sz="3600" b="1" dirty="0">
                <a:solidFill>
                  <a:srgbClr val="00B050"/>
                </a:solidFill>
              </a:rPr>
              <a:t>?</a:t>
            </a:r>
            <a:r>
              <a:rPr lang="fr-FR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3760D0-8D49-634F-C4C5-164226CA3C43}"/>
              </a:ext>
            </a:extLst>
          </p:cNvPr>
          <p:cNvSpPr txBox="1"/>
          <p:nvPr/>
        </p:nvSpPr>
        <p:spPr>
          <a:xfrm>
            <a:off x="341918" y="1273036"/>
            <a:ext cx="5800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Pratiques de fertilisation innovantes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</p:txBody>
      </p:sp>
      <p:pic>
        <p:nvPicPr>
          <p:cNvPr id="1026" name="Picture 2" descr="A Full Guide To Vermicomposting: Benefits, Steps &amp; More | mindbodygreen">
            <a:extLst>
              <a:ext uri="{FF2B5EF4-FFF2-40B4-BE49-F238E27FC236}">
                <a16:creationId xmlns:a16="http://schemas.microsoft.com/office/drawing/2014/main" id="{62201BB0-6850-3480-EB8B-A209A16C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13" y="3558699"/>
            <a:ext cx="3203297" cy="21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ntoscolex corethrurus (Muller, 1856)">
            <a:extLst>
              <a:ext uri="{FF2B5EF4-FFF2-40B4-BE49-F238E27FC236}">
                <a16:creationId xmlns:a16="http://schemas.microsoft.com/office/drawing/2014/main" id="{32923D81-03E3-C3DD-0D37-E881CD0A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97" y="3566411"/>
            <a:ext cx="3203297" cy="21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1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19D495-6ECF-432E-B55A-D0A89527EB07}"/>
              </a:ext>
            </a:extLst>
          </p:cNvPr>
          <p:cNvSpPr txBox="1"/>
          <p:nvPr/>
        </p:nvSpPr>
        <p:spPr>
          <a:xfrm>
            <a:off x="2752586" y="540755"/>
            <a:ext cx="440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F8A"/>
                </a:solidFill>
                <a:cs typeface="Arial" panose="020B0604020202020204" pitchFamily="34" charset="0"/>
              </a:rPr>
              <a:t>OBJECTIF PRINCIPAL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0C30AE-351D-361A-FE01-B4EAA39DD0CA}"/>
              </a:ext>
            </a:extLst>
          </p:cNvPr>
          <p:cNvSpPr txBox="1"/>
          <p:nvPr/>
        </p:nvSpPr>
        <p:spPr>
          <a:xfrm>
            <a:off x="2118360" y="1449002"/>
            <a:ext cx="7326178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fr-FR" sz="2400" dirty="0"/>
              <a:t>Comprendre si des pratiques de fertilisation prenant en compte le lombricompost et les vers de terre pourraient améliorer la résilience climatique du riz pluvial.</a:t>
            </a:r>
          </a:p>
        </p:txBody>
      </p:sp>
      <p:pic>
        <p:nvPicPr>
          <p:cNvPr id="6" name="Picture 2" descr="Découvrez la puissance des objectifs pour réaliser vos rêves !">
            <a:extLst>
              <a:ext uri="{FF2B5EF4-FFF2-40B4-BE49-F238E27FC236}">
                <a16:creationId xmlns:a16="http://schemas.microsoft.com/office/drawing/2014/main" id="{FBAC832B-EFC1-25DD-382F-0074AEAC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6" y="1579041"/>
            <a:ext cx="1555873" cy="8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5A4DA5-1010-95E0-9C85-76415C1B062E}"/>
              </a:ext>
            </a:extLst>
          </p:cNvPr>
          <p:cNvSpPr txBox="1"/>
          <p:nvPr/>
        </p:nvSpPr>
        <p:spPr>
          <a:xfrm>
            <a:off x="5579975" y="3013664"/>
            <a:ext cx="3966985" cy="143116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Situations climatiques 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Température dans la salle</a:t>
            </a:r>
            <a:endParaRPr lang="fr-FR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Régime hydrique du sol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F03EB0-1BFC-557A-9312-6E09892A1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04" y="2963631"/>
            <a:ext cx="4615360" cy="346151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6D601B-AE1B-A507-C1F5-DA75413B9914}"/>
              </a:ext>
            </a:extLst>
          </p:cNvPr>
          <p:cNvSpPr txBox="1"/>
          <p:nvPr/>
        </p:nvSpPr>
        <p:spPr>
          <a:xfrm>
            <a:off x="1063486" y="6410962"/>
            <a:ext cx="33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Expérimentation de 6 semaines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95FFB4-8CB0-DBA3-5924-3DCE9F8603FB}"/>
              </a:ext>
            </a:extLst>
          </p:cNvPr>
          <p:cNvSpPr txBox="1"/>
          <p:nvPr/>
        </p:nvSpPr>
        <p:spPr>
          <a:xfrm>
            <a:off x="3122303" y="618819"/>
            <a:ext cx="3504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200" b="1" u="sng" dirty="0">
                <a:solidFill>
                  <a:srgbClr val="8C0E29"/>
                </a:solidFill>
              </a:rPr>
              <a:t>Facteurs étudiés </a:t>
            </a:r>
            <a:endParaRPr lang="fr-FR" sz="3200" b="1" dirty="0">
              <a:solidFill>
                <a:srgbClr val="8C0E29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F6A9C06-DDD7-5D7C-CF29-115B06F9059E}"/>
              </a:ext>
            </a:extLst>
          </p:cNvPr>
          <p:cNvCxnSpPr>
            <a:cxnSpLocks/>
          </p:cNvCxnSpPr>
          <p:nvPr/>
        </p:nvCxnSpPr>
        <p:spPr>
          <a:xfrm>
            <a:off x="4745676" y="1435436"/>
            <a:ext cx="0" cy="2036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4B5ED3C-FA71-6286-8FAB-B2A799ED60B9}"/>
              </a:ext>
            </a:extLst>
          </p:cNvPr>
          <p:cNvSpPr txBox="1"/>
          <p:nvPr/>
        </p:nvSpPr>
        <p:spPr>
          <a:xfrm>
            <a:off x="962204" y="1516825"/>
            <a:ext cx="3311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solidFill>
                  <a:srgbClr val="002060"/>
                </a:solidFill>
              </a:rPr>
              <a:t>Types de fertilisant organique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B611D2-7EEF-14DE-22BF-33690D90577F}"/>
              </a:ext>
            </a:extLst>
          </p:cNvPr>
          <p:cNvSpPr txBox="1"/>
          <p:nvPr/>
        </p:nvSpPr>
        <p:spPr>
          <a:xfrm>
            <a:off x="5365101" y="1548208"/>
            <a:ext cx="3157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solidFill>
                  <a:srgbClr val="002060"/>
                </a:solidFill>
              </a:rPr>
              <a:t>Inoculation de vers de terre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A2B826-3334-1B25-54D4-6254F2092F72}"/>
              </a:ext>
            </a:extLst>
          </p:cNvPr>
          <p:cNvSpPr txBox="1"/>
          <p:nvPr/>
        </p:nvSpPr>
        <p:spPr>
          <a:xfrm>
            <a:off x="1292036" y="2407481"/>
            <a:ext cx="3286373" cy="8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b="1" dirty="0"/>
              <a:t>L </a:t>
            </a:r>
            <a:r>
              <a:rPr lang="fr-FR" sz="2000" dirty="0"/>
              <a:t>: Lombricompost</a:t>
            </a:r>
          </a:p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b="1" dirty="0"/>
              <a:t>F : </a:t>
            </a:r>
            <a:r>
              <a:rPr lang="fr-FR" sz="2000" dirty="0"/>
              <a:t>Fumier traditionnel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AC2C66-4358-1178-2636-8231316AF3A8}"/>
              </a:ext>
            </a:extLst>
          </p:cNvPr>
          <p:cNvSpPr txBox="1"/>
          <p:nvPr/>
        </p:nvSpPr>
        <p:spPr>
          <a:xfrm>
            <a:off x="5334158" y="2468720"/>
            <a:ext cx="3157686" cy="8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b="1" dirty="0"/>
              <a:t>V+ : </a:t>
            </a:r>
            <a:r>
              <a:rPr lang="fr-FR" sz="2000" dirty="0"/>
              <a:t>avec inoculation </a:t>
            </a:r>
          </a:p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b="1" dirty="0"/>
              <a:t>V- : </a:t>
            </a:r>
            <a:r>
              <a:rPr lang="fr-FR" sz="2000" dirty="0"/>
              <a:t>sans inoculation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089F2FA-FD22-A316-4593-25EDA210D555}"/>
              </a:ext>
            </a:extLst>
          </p:cNvPr>
          <p:cNvSpPr txBox="1"/>
          <p:nvPr/>
        </p:nvSpPr>
        <p:spPr>
          <a:xfrm>
            <a:off x="1173371" y="3855792"/>
            <a:ext cx="2834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solidFill>
                  <a:srgbClr val="002060"/>
                </a:solidFill>
              </a:rPr>
              <a:t>Température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581E1E-A49B-7DAB-123E-24BA1CA8B08F}"/>
              </a:ext>
            </a:extLst>
          </p:cNvPr>
          <p:cNvSpPr txBox="1"/>
          <p:nvPr/>
        </p:nvSpPr>
        <p:spPr>
          <a:xfrm>
            <a:off x="5591173" y="3871677"/>
            <a:ext cx="2834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solidFill>
                  <a:srgbClr val="002060"/>
                </a:solidFill>
              </a:rPr>
              <a:t>Régime hydrique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0EC583-5476-C770-3C88-336F6E51B374}"/>
              </a:ext>
            </a:extLst>
          </p:cNvPr>
          <p:cNvSpPr txBox="1"/>
          <p:nvPr/>
        </p:nvSpPr>
        <p:spPr>
          <a:xfrm>
            <a:off x="232005" y="4653143"/>
            <a:ext cx="452652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b="1" dirty="0"/>
              <a:t>TN : </a:t>
            </a:r>
            <a:r>
              <a:rPr lang="fr-FR" sz="2000" dirty="0"/>
              <a:t>température normale de 26/18°C   </a:t>
            </a:r>
          </a:p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</a:rPr>
              <a:t>TS</a:t>
            </a:r>
            <a:r>
              <a:rPr lang="fr-FR" sz="2000" b="1" dirty="0"/>
              <a:t> : </a:t>
            </a:r>
            <a:r>
              <a:rPr lang="fr-FR" sz="2000" dirty="0"/>
              <a:t>température incluant un stress thermique de 2 semaines de 31/18°C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ADBC22-66C6-3570-EA3C-97276E2D55AB}"/>
              </a:ext>
            </a:extLst>
          </p:cNvPr>
          <p:cNvSpPr txBox="1"/>
          <p:nvPr/>
        </p:nvSpPr>
        <p:spPr>
          <a:xfrm>
            <a:off x="4860629" y="4341471"/>
            <a:ext cx="492067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457200"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H10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 :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fr-FR" sz="2000" noProof="0" dirty="0"/>
              <a:t>Humidité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du sol maintenue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à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100% de la capacité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au champ (cc)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 defTabSz="457200">
              <a:lnSpc>
                <a:spcPts val="24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rgbClr val="C00000"/>
                </a:solidFill>
                <a:latin typeface="Calibri" panose="020F0502020204030204"/>
              </a:rPr>
              <a:t>H75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arrosé seulement lorsque</a:t>
            </a:r>
            <a:r>
              <a:rPr lang="el-GR" sz="2000" dirty="0"/>
              <a:t> </a:t>
            </a:r>
            <a:r>
              <a:rPr lang="fr-FR" sz="2000" dirty="0" err="1"/>
              <a:t>l’h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umidité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atteint 75% de la 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</a:t>
            </a:r>
          </a:p>
          <a:p>
            <a:pPr marL="342900" indent="-342900">
              <a:lnSpc>
                <a:spcPts val="24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rgbClr val="C00000"/>
                </a:solidFill>
                <a:latin typeface="Calibri" panose="020F0502020204030204"/>
              </a:rPr>
              <a:t>H50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arrosé seulement lorsque l’humidité atteint 50% de la 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82545D1-B187-53D1-8BEB-955CA1F23360}"/>
              </a:ext>
            </a:extLst>
          </p:cNvPr>
          <p:cNvCxnSpPr>
            <a:cxnSpLocks/>
          </p:cNvCxnSpPr>
          <p:nvPr/>
        </p:nvCxnSpPr>
        <p:spPr>
          <a:xfrm flipH="1">
            <a:off x="4744675" y="3991993"/>
            <a:ext cx="1001" cy="2560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95FFB4-8CB0-DBA3-5924-3DCE9F8603FB}"/>
              </a:ext>
            </a:extLst>
          </p:cNvPr>
          <p:cNvSpPr txBox="1"/>
          <p:nvPr/>
        </p:nvSpPr>
        <p:spPr>
          <a:xfrm>
            <a:off x="2216726" y="810711"/>
            <a:ext cx="5472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>
                <a:solidFill>
                  <a:srgbClr val="8C0E29"/>
                </a:solidFill>
              </a:rPr>
              <a:t>Résultats et discussion 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89728F2D-79FF-1DD5-424C-AD28CB20D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" y="1488911"/>
            <a:ext cx="5675880" cy="2190977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4320DFBB-8B4E-1054-ADBA-8EDFA0912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85" y="4168871"/>
            <a:ext cx="5676297" cy="2187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6960" y="1994745"/>
            <a:ext cx="382135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Les nutriments </a:t>
            </a:r>
            <a:r>
              <a:rPr lang="fr-FR" sz="2000" dirty="0">
                <a:solidFill>
                  <a:prstClr val="black"/>
                </a:solidFill>
              </a:rPr>
              <a:t>libérée par les </a:t>
            </a:r>
            <a:r>
              <a:rPr lang="fr-FR" sz="2000" dirty="0" smtClean="0">
                <a:solidFill>
                  <a:prstClr val="black"/>
                </a:solidFill>
              </a:rPr>
              <a:t>VDT </a:t>
            </a:r>
            <a:r>
              <a:rPr lang="fr-FR" sz="2000" dirty="0">
                <a:solidFill>
                  <a:prstClr val="black"/>
                </a:solidFill>
              </a:rPr>
              <a:t>n’a pas été suffisamment important et a certainement été masquée par l’effet des </a:t>
            </a:r>
            <a:r>
              <a:rPr lang="fr-FR" sz="2000" dirty="0" smtClean="0">
                <a:solidFill>
                  <a:prstClr val="black"/>
                </a:solidFill>
              </a:rPr>
              <a:t>fertilisants</a:t>
            </a:r>
          </a:p>
          <a:p>
            <a:pPr marL="342900" indent="-3429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Un stress thermique, même de courtes </a:t>
            </a:r>
            <a:r>
              <a:rPr lang="fr-FR" sz="2000" dirty="0"/>
              <a:t>durées, peut diminuer la capacité d'absorption de la racine </a:t>
            </a:r>
            <a:r>
              <a:rPr lang="fr-FR" sz="1400" dirty="0"/>
              <a:t>(Cao </a:t>
            </a:r>
            <a:r>
              <a:rPr lang="fr-FR" sz="1400" i="1" dirty="0"/>
              <a:t>et al.</a:t>
            </a:r>
            <a:r>
              <a:rPr lang="fr-FR" sz="1400" dirty="0"/>
              <a:t>, 2008 ; </a:t>
            </a:r>
            <a:r>
              <a:rPr lang="fr-FR" sz="1400" dirty="0" err="1"/>
              <a:t>Giri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, 2017</a:t>
            </a:r>
            <a:r>
              <a:rPr lang="fr-FR" sz="1400" dirty="0" smtClean="0"/>
              <a:t>).</a:t>
            </a:r>
            <a:endParaRPr lang="fr-FR" sz="2000" dirty="0">
              <a:solidFill>
                <a:prstClr val="black"/>
              </a:solidFill>
            </a:endParaRPr>
          </a:p>
          <a:p>
            <a:pPr marL="342900" indent="-3429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</a:rPr>
              <a:t>Stress thermique : </a:t>
            </a:r>
            <a:r>
              <a:rPr lang="fr-FR" sz="2000" b="1" dirty="0">
                <a:solidFill>
                  <a:srgbClr val="FF0000"/>
                </a:solidFill>
              </a:rPr>
              <a:t>↘</a:t>
            </a:r>
            <a:r>
              <a:rPr lang="fr-FR" sz="2000" dirty="0">
                <a:solidFill>
                  <a:prstClr val="black"/>
                </a:solidFill>
              </a:rPr>
              <a:t> niveaux de </a:t>
            </a:r>
            <a:r>
              <a:rPr lang="fr-FR" sz="2000" dirty="0" err="1" smtClean="0">
                <a:solidFill>
                  <a:prstClr val="black"/>
                </a:solidFill>
              </a:rPr>
              <a:t>cytokinine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1400" dirty="0" smtClean="0"/>
              <a:t>(Xu </a:t>
            </a:r>
            <a:r>
              <a:rPr lang="fr-FR" sz="1400" dirty="0"/>
              <a:t>et al., 2021) </a:t>
            </a:r>
            <a:endParaRPr lang="da-DK" sz="1400" dirty="0"/>
          </a:p>
          <a:p>
            <a:pPr marL="342900" indent="-3429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95FFB4-8CB0-DBA3-5924-3DCE9F8603FB}"/>
              </a:ext>
            </a:extLst>
          </p:cNvPr>
          <p:cNvSpPr txBox="1"/>
          <p:nvPr/>
        </p:nvSpPr>
        <p:spPr>
          <a:xfrm>
            <a:off x="2216726" y="810711"/>
            <a:ext cx="5472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>
                <a:solidFill>
                  <a:srgbClr val="8C0E29"/>
                </a:solidFill>
              </a:rPr>
              <a:t>Résultats et discussion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397DB36-4CAA-D18E-348B-69BB7255B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00" y="1490024"/>
            <a:ext cx="5743853" cy="225141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F1C6585-1EBE-7908-21B2-E6E4A3921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1" y="3897532"/>
            <a:ext cx="5987852" cy="23047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D6ED56-5713-51AD-1275-52A1819A7EA8}"/>
              </a:ext>
            </a:extLst>
          </p:cNvPr>
          <p:cNvSpPr txBox="1"/>
          <p:nvPr/>
        </p:nvSpPr>
        <p:spPr>
          <a:xfrm>
            <a:off x="5884653" y="2360909"/>
            <a:ext cx="386403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ABA : permet à la plante de s’adapter au stress hydrique, en agissant sur la fermeture des </a:t>
            </a:r>
            <a:r>
              <a:rPr lang="fr-FR" sz="2000" dirty="0" smtClean="0"/>
              <a:t>stomates et l’élongation racinaire </a:t>
            </a:r>
            <a:r>
              <a:rPr lang="fr-FR" sz="1400" dirty="0"/>
              <a:t>(</a:t>
            </a:r>
            <a:r>
              <a:rPr lang="fr-FR" sz="1400" dirty="0" err="1"/>
              <a:t>Altaf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, 2020 ; Iqbal </a:t>
            </a:r>
            <a:r>
              <a:rPr lang="fr-FR" sz="1400" i="1" dirty="0"/>
              <a:t>et al.</a:t>
            </a:r>
            <a:r>
              <a:rPr lang="fr-FR" sz="1400" dirty="0"/>
              <a:t>, 2022)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9A7387-C9B7-12A5-7C56-C8676A74D156}"/>
              </a:ext>
            </a:extLst>
          </p:cNvPr>
          <p:cNvSpPr txBox="1"/>
          <p:nvPr/>
        </p:nvSpPr>
        <p:spPr>
          <a:xfrm>
            <a:off x="5884653" y="4295272"/>
            <a:ext cx="3864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La cytokinine et l’auxine ont des effets antagonistes avec l’ABA </a:t>
            </a:r>
            <a:r>
              <a:rPr lang="fr-FR" sz="1400" dirty="0"/>
              <a:t>(Tang </a:t>
            </a:r>
            <a:r>
              <a:rPr lang="fr-FR" sz="1400" i="1" dirty="0"/>
              <a:t>et al.</a:t>
            </a:r>
            <a:r>
              <a:rPr lang="fr-FR" sz="1400" dirty="0"/>
              <a:t>, 2007)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7769</TotalTime>
  <Words>849</Words>
  <Application>Microsoft Office PowerPoint</Application>
  <PresentationFormat>Format A4 (210 x 297 mm)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EBlanchart</dc:creator>
  <cp:lastModifiedBy>Utilisateur Windows</cp:lastModifiedBy>
  <cp:revision>104</cp:revision>
  <dcterms:created xsi:type="dcterms:W3CDTF">2021-05-27T15:50:37Z</dcterms:created>
  <dcterms:modified xsi:type="dcterms:W3CDTF">2023-06-02T05:56:44Z</dcterms:modified>
</cp:coreProperties>
</file>