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4" r:id="rId4"/>
    <p:sldId id="272" r:id="rId5"/>
    <p:sldId id="265" r:id="rId6"/>
    <p:sldId id="266" r:id="rId7"/>
    <p:sldId id="267" r:id="rId8"/>
    <p:sldId id="269" r:id="rId9"/>
    <p:sldId id="273" r:id="rId10"/>
    <p:sldId id="274" r:id="rId11"/>
    <p:sldId id="268" r:id="rId12"/>
    <p:sldId id="270" r:id="rId1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3F8"/>
    <a:srgbClr val="E5F4FF"/>
    <a:srgbClr val="E6DFFF"/>
    <a:srgbClr val="FAFFEB"/>
    <a:srgbClr val="D1C7FE"/>
    <a:srgbClr val="EEFFF0"/>
    <a:srgbClr val="E1F1E3"/>
    <a:srgbClr val="1384DF"/>
    <a:srgbClr val="9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6"/>
    <p:restoredTop sz="94603"/>
  </p:normalViewPr>
  <p:slideViewPr>
    <p:cSldViewPr snapToGrid="0" snapToObjects="1" showGuides="1">
      <p:cViewPr varScale="1">
        <p:scale>
          <a:sx n="63" d="100"/>
          <a:sy n="63" d="100"/>
        </p:scale>
        <p:origin x="10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ricblanchart\Library\Mobile%20Documents\com~apple~CloudDocs\Eric%20B%20dossiers%20professionnels\Prog.%20Rech.\Innov'Earth%202022-2024\Innov'Earth\Innov'Earth%20WP2\Essai%20Imerintsiatosika\Comparaison%20rendements%20D1%20D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nja\Desktop\donn&#233;es%20Innov'eart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Rend grains D1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Feuil1!$B$2:$B$26</c:f>
              <c:strCache>
                <c:ptCount val="2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22</c:v>
                </c:pt>
                <c:pt idx="20">
                  <c:v>24</c:v>
                </c:pt>
                <c:pt idx="21">
                  <c:v>31-33</c:v>
                </c:pt>
                <c:pt idx="22">
                  <c:v>32-34</c:v>
                </c:pt>
                <c:pt idx="23">
                  <c:v>35-37</c:v>
                </c:pt>
                <c:pt idx="24">
                  <c:v>36-38</c:v>
                </c:pt>
              </c:strCache>
            </c:strRef>
          </c:cat>
          <c:val>
            <c:numRef>
              <c:f>Feuil1!$C$2:$C$26</c:f>
              <c:numCache>
                <c:formatCode>General</c:formatCode>
                <c:ptCount val="25"/>
                <c:pt idx="0">
                  <c:v>0.87</c:v>
                </c:pt>
                <c:pt idx="1">
                  <c:v>1.59</c:v>
                </c:pt>
                <c:pt idx="2">
                  <c:v>1.1100000000000001</c:v>
                </c:pt>
                <c:pt idx="3">
                  <c:v>1.27</c:v>
                </c:pt>
                <c:pt idx="4">
                  <c:v>1.58</c:v>
                </c:pt>
                <c:pt idx="5">
                  <c:v>2.0499999999999998</c:v>
                </c:pt>
                <c:pt idx="6">
                  <c:v>0</c:v>
                </c:pt>
                <c:pt idx="7">
                  <c:v>0.99</c:v>
                </c:pt>
                <c:pt idx="8">
                  <c:v>1.48</c:v>
                </c:pt>
                <c:pt idx="9">
                  <c:v>1.1200000000000001</c:v>
                </c:pt>
                <c:pt idx="10">
                  <c:v>1.26</c:v>
                </c:pt>
                <c:pt idx="11">
                  <c:v>1.37</c:v>
                </c:pt>
                <c:pt idx="12">
                  <c:v>1.4</c:v>
                </c:pt>
                <c:pt idx="13">
                  <c:v>1.19</c:v>
                </c:pt>
                <c:pt idx="14">
                  <c:v>0</c:v>
                </c:pt>
                <c:pt idx="15">
                  <c:v>1.95</c:v>
                </c:pt>
                <c:pt idx="16">
                  <c:v>1.34</c:v>
                </c:pt>
                <c:pt idx="17">
                  <c:v>1.58</c:v>
                </c:pt>
                <c:pt idx="18">
                  <c:v>1.1499999999999999</c:v>
                </c:pt>
                <c:pt idx="19">
                  <c:v>1.42</c:v>
                </c:pt>
                <c:pt idx="20">
                  <c:v>1.2</c:v>
                </c:pt>
                <c:pt idx="21">
                  <c:v>1.2150000000000001</c:v>
                </c:pt>
                <c:pt idx="22">
                  <c:v>1.63</c:v>
                </c:pt>
                <c:pt idx="23">
                  <c:v>1.68</c:v>
                </c:pt>
                <c:pt idx="24">
                  <c:v>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3-4E68-A9A1-D75038A89280}"/>
            </c:ext>
          </c:extLst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Rend grains D2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Feuil1!$B$2:$B$26</c:f>
              <c:strCache>
                <c:ptCount val="2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22</c:v>
                </c:pt>
                <c:pt idx="20">
                  <c:v>24</c:v>
                </c:pt>
                <c:pt idx="21">
                  <c:v>31-33</c:v>
                </c:pt>
                <c:pt idx="22">
                  <c:v>32-34</c:v>
                </c:pt>
                <c:pt idx="23">
                  <c:v>35-37</c:v>
                </c:pt>
                <c:pt idx="24">
                  <c:v>36-38</c:v>
                </c:pt>
              </c:strCache>
            </c:strRef>
          </c:cat>
          <c:val>
            <c:numRef>
              <c:f>Feuil1!$D$2:$D$26</c:f>
              <c:numCache>
                <c:formatCode>General</c:formatCode>
                <c:ptCount val="25"/>
                <c:pt idx="0">
                  <c:v>0.95</c:v>
                </c:pt>
                <c:pt idx="1">
                  <c:v>1.96</c:v>
                </c:pt>
                <c:pt idx="2">
                  <c:v>1.5</c:v>
                </c:pt>
                <c:pt idx="3">
                  <c:v>2.0499999999999998</c:v>
                </c:pt>
                <c:pt idx="4">
                  <c:v>1.86</c:v>
                </c:pt>
                <c:pt idx="5">
                  <c:v>1.88</c:v>
                </c:pt>
                <c:pt idx="6">
                  <c:v>0.01</c:v>
                </c:pt>
                <c:pt idx="7">
                  <c:v>0.91</c:v>
                </c:pt>
                <c:pt idx="8">
                  <c:v>1.85</c:v>
                </c:pt>
                <c:pt idx="9">
                  <c:v>1.63</c:v>
                </c:pt>
                <c:pt idx="10">
                  <c:v>1.74</c:v>
                </c:pt>
                <c:pt idx="11">
                  <c:v>1.6</c:v>
                </c:pt>
                <c:pt idx="12">
                  <c:v>1.59</c:v>
                </c:pt>
                <c:pt idx="13">
                  <c:v>1</c:v>
                </c:pt>
                <c:pt idx="14">
                  <c:v>0</c:v>
                </c:pt>
                <c:pt idx="15">
                  <c:v>1.85</c:v>
                </c:pt>
                <c:pt idx="16">
                  <c:v>1.9</c:v>
                </c:pt>
                <c:pt idx="17">
                  <c:v>1.77</c:v>
                </c:pt>
                <c:pt idx="18">
                  <c:v>1.52</c:v>
                </c:pt>
                <c:pt idx="19">
                  <c:v>2.15</c:v>
                </c:pt>
                <c:pt idx="20">
                  <c:v>1.27</c:v>
                </c:pt>
                <c:pt idx="21">
                  <c:v>1.635</c:v>
                </c:pt>
                <c:pt idx="22">
                  <c:v>1.57</c:v>
                </c:pt>
                <c:pt idx="23">
                  <c:v>1.835</c:v>
                </c:pt>
                <c:pt idx="24">
                  <c:v>2.5099999999999998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23-4E68-A9A1-D75038A89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614478943"/>
        <c:axId val="1614730543"/>
      </c:barChart>
      <c:catAx>
        <c:axId val="16144789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4730543"/>
        <c:crosses val="autoZero"/>
        <c:auto val="1"/>
        <c:lblAlgn val="ctr"/>
        <c:lblOffset val="100"/>
        <c:noMultiLvlLbl val="0"/>
      </c:catAx>
      <c:valAx>
        <c:axId val="1614730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61447894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1548356271122685"/>
          <c:y val="7.3059879143014095E-2"/>
          <c:w val="0.30320051522284153"/>
          <c:h val="7.8102945465150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3053923815078"/>
          <c:y val="2.9176731394631446E-2"/>
          <c:w val="0.87120984876890384"/>
          <c:h val="0.72963327791197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chn!$I$3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8-47DC-8FA9-BC9D7BA5E26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8-47DC-8FA9-BC9D7BA5E266}"/>
              </c:ext>
            </c:extLst>
          </c:dPt>
          <c:errBars>
            <c:errBarType val="both"/>
            <c:errValType val="cust"/>
            <c:noEndCap val="0"/>
            <c:plus>
              <c:numRef>
                <c:f>chn!$J$4:$J$13</c:f>
                <c:numCache>
                  <c:formatCode>General</c:formatCode>
                  <c:ptCount val="10"/>
                  <c:pt idx="0">
                    <c:v>0.2602146536965611</c:v>
                  </c:pt>
                  <c:pt idx="1">
                    <c:v>0.19765928455959383</c:v>
                  </c:pt>
                  <c:pt idx="2">
                    <c:v>0.15379585468742304</c:v>
                  </c:pt>
                  <c:pt idx="3">
                    <c:v>0.17061279654011535</c:v>
                  </c:pt>
                  <c:pt idx="4">
                    <c:v>0.11073530957708887</c:v>
                  </c:pt>
                  <c:pt idx="5">
                    <c:v>0.13223003373222877</c:v>
                  </c:pt>
                  <c:pt idx="6">
                    <c:v>0.16037200613407621</c:v>
                  </c:pt>
                  <c:pt idx="7">
                    <c:v>4.7701356974123137E-2</c:v>
                  </c:pt>
                  <c:pt idx="8">
                    <c:v>0.129463256616733</c:v>
                  </c:pt>
                  <c:pt idx="9">
                    <c:v>8.2233958588374123E-2</c:v>
                  </c:pt>
                </c:numCache>
              </c:numRef>
            </c:plus>
            <c:minus>
              <c:numRef>
                <c:f>chn!$J$4:$J$13</c:f>
                <c:numCache>
                  <c:formatCode>General</c:formatCode>
                  <c:ptCount val="10"/>
                  <c:pt idx="0">
                    <c:v>0.2602146536965611</c:v>
                  </c:pt>
                  <c:pt idx="1">
                    <c:v>0.19765928455959383</c:v>
                  </c:pt>
                  <c:pt idx="2">
                    <c:v>0.15379585468742304</c:v>
                  </c:pt>
                  <c:pt idx="3">
                    <c:v>0.17061279654011535</c:v>
                  </c:pt>
                  <c:pt idx="4">
                    <c:v>0.11073530957708887</c:v>
                  </c:pt>
                  <c:pt idx="5">
                    <c:v>0.13223003373222877</c:v>
                  </c:pt>
                  <c:pt idx="6">
                    <c:v>0.16037200613407621</c:v>
                  </c:pt>
                  <c:pt idx="7">
                    <c:v>4.7701356974123137E-2</c:v>
                  </c:pt>
                  <c:pt idx="8">
                    <c:v>0.129463256616733</c:v>
                  </c:pt>
                  <c:pt idx="9">
                    <c:v>8.2233958588374123E-2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chn!$E$4:$F$13</c:f>
              <c:multiLvlStrCache>
                <c:ptCount val="10"/>
                <c:lvl>
                  <c:pt idx="0">
                    <c:v>TN</c:v>
                  </c:pt>
                  <c:pt idx="1">
                    <c:v>TP</c:v>
                  </c:pt>
                  <c:pt idx="2">
                    <c:v>LSV_p</c:v>
                  </c:pt>
                  <c:pt idx="3">
                    <c:v>LSV_r</c:v>
                  </c:pt>
                  <c:pt idx="4">
                    <c:v>LV_p</c:v>
                  </c:pt>
                  <c:pt idx="5">
                    <c:v>LV_r</c:v>
                  </c:pt>
                  <c:pt idx="6">
                    <c:v>LSV_p</c:v>
                  </c:pt>
                  <c:pt idx="7">
                    <c:v>LSV_r</c:v>
                  </c:pt>
                  <c:pt idx="8">
                    <c:v>LV_p</c:v>
                  </c:pt>
                  <c:pt idx="9">
                    <c:v>LV_r</c:v>
                  </c:pt>
                </c:lvl>
                <c:lvl>
                  <c:pt idx="2">
                    <c:v>D1</c:v>
                  </c:pt>
                  <c:pt idx="6">
                    <c:v>D2</c:v>
                  </c:pt>
                </c:lvl>
              </c:multiLvlStrCache>
            </c:multiLvlStrRef>
          </c:cat>
          <c:val>
            <c:numRef>
              <c:f>chn!$I$4:$I$13</c:f>
              <c:numCache>
                <c:formatCode>General</c:formatCode>
                <c:ptCount val="10"/>
                <c:pt idx="0">
                  <c:v>2.8703092932701111</c:v>
                </c:pt>
                <c:pt idx="1">
                  <c:v>2.8349722027778625</c:v>
                </c:pt>
                <c:pt idx="2">
                  <c:v>2.7042298913002014</c:v>
                </c:pt>
                <c:pt idx="3">
                  <c:v>2.626791775226593</c:v>
                </c:pt>
                <c:pt idx="4">
                  <c:v>2.8837358951568604</c:v>
                </c:pt>
                <c:pt idx="5">
                  <c:v>2.9064164161682129</c:v>
                </c:pt>
                <c:pt idx="6">
                  <c:v>2.7351567149162292</c:v>
                </c:pt>
                <c:pt idx="7">
                  <c:v>2.681066632270813</c:v>
                </c:pt>
                <c:pt idx="8">
                  <c:v>2.7940186262130737</c:v>
                </c:pt>
                <c:pt idx="9">
                  <c:v>2.8260108232498169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98-47DC-8FA9-BC9D7BA5E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993664"/>
        <c:axId val="505993992"/>
      </c:barChart>
      <c:catAx>
        <c:axId val="50599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5993992"/>
        <c:crosses val="autoZero"/>
        <c:auto val="1"/>
        <c:lblAlgn val="ctr"/>
        <c:lblOffset val="100"/>
        <c:noMultiLvlLbl val="0"/>
      </c:catAx>
      <c:valAx>
        <c:axId val="505993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599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77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8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9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5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0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4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26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2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02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E785-62CC-3F43-9AFD-79300C980A0A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56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30E1D-6938-F449-8AAF-7491C8A138E2}"/>
              </a:ext>
            </a:extLst>
          </p:cNvPr>
          <p:cNvSpPr/>
          <p:nvPr/>
        </p:nvSpPr>
        <p:spPr>
          <a:xfrm>
            <a:off x="346363" y="1814003"/>
            <a:ext cx="9199418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200" b="1" dirty="0"/>
              <a:t>Tâche 2.3 : Essai scientifique au champ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649D4-3387-0943-99A2-77DE7016A197}"/>
              </a:ext>
            </a:extLst>
          </p:cNvPr>
          <p:cNvSpPr txBox="1"/>
          <p:nvPr/>
        </p:nvSpPr>
        <p:spPr>
          <a:xfrm>
            <a:off x="1737360" y="4105279"/>
            <a:ext cx="688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Onja</a:t>
            </a:r>
            <a:r>
              <a:rPr lang="fr-FR" sz="2000" dirty="0"/>
              <a:t> </a:t>
            </a:r>
            <a:r>
              <a:rPr lang="fr-FR" sz="2000" dirty="0" err="1"/>
              <a:t>Ratsiatosika</a:t>
            </a:r>
            <a:r>
              <a:rPr lang="fr-FR" sz="2000" dirty="0"/>
              <a:t>, Damase </a:t>
            </a:r>
            <a:r>
              <a:rPr lang="fr-FR" sz="2000" dirty="0" err="1"/>
              <a:t>Razafimahafaly</a:t>
            </a:r>
            <a:r>
              <a:rPr lang="fr-FR" sz="2000" dirty="0"/>
              <a:t>, Elisa </a:t>
            </a:r>
            <a:r>
              <a:rPr lang="fr-FR" sz="2000" dirty="0" err="1"/>
              <a:t>Rahantarivelo</a:t>
            </a:r>
            <a:r>
              <a:rPr lang="fr-FR" sz="2000" dirty="0"/>
              <a:t>, </a:t>
            </a:r>
            <a:r>
              <a:rPr lang="fr-FR" sz="2000" dirty="0" err="1"/>
              <a:t>Toky</a:t>
            </a:r>
            <a:r>
              <a:rPr lang="fr-FR" sz="2000" dirty="0"/>
              <a:t> </a:t>
            </a:r>
            <a:r>
              <a:rPr lang="fr-FR" sz="2000" dirty="0" err="1"/>
              <a:t>Randriantsoa</a:t>
            </a:r>
            <a:r>
              <a:rPr lang="fr-FR" sz="2000" dirty="0"/>
              <a:t>, Laetitia Bernard, Jean Trap, Richard </a:t>
            </a:r>
            <a:r>
              <a:rPr lang="fr-FR" sz="2000" dirty="0" err="1"/>
              <a:t>Randriamanantsoa</a:t>
            </a:r>
            <a:r>
              <a:rPr lang="fr-FR" sz="2000" dirty="0"/>
              <a:t>, </a:t>
            </a:r>
            <a:r>
              <a:rPr lang="fr-FR" sz="2000" dirty="0" err="1"/>
              <a:t>Tantely</a:t>
            </a:r>
            <a:r>
              <a:rPr lang="fr-FR" sz="2000" dirty="0"/>
              <a:t> </a:t>
            </a:r>
            <a:r>
              <a:rPr lang="fr-FR" sz="2000" dirty="0" err="1"/>
              <a:t>Razafimbelo</a:t>
            </a:r>
            <a:r>
              <a:rPr lang="fr-FR" sz="2000" dirty="0"/>
              <a:t>, </a:t>
            </a:r>
            <a:r>
              <a:rPr lang="fr-FR" sz="2000" dirty="0" err="1"/>
              <a:t>Eric</a:t>
            </a:r>
            <a:r>
              <a:rPr lang="fr-FR" sz="2000" dirty="0"/>
              <a:t> Blanchart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6497566" y="254849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5" name="Image 14">
            <a:extLst>
              <a:ext uri="{FF2B5EF4-FFF2-40B4-BE49-F238E27FC236}">
                <a16:creationId xmlns:a16="http://schemas.microsoft.com/office/drawing/2014/main" id="{DE20EF0A-5682-2749-BFFC-F8BA89C2C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035" y="159532"/>
            <a:ext cx="590745" cy="59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05B833-D188-FA4A-A989-BD7F10CE3C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88" y="164001"/>
            <a:ext cx="1728925" cy="5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4" descr="http://t2.gstatic.com/images?q=tbn:ANd9GcTF-7xSeihNE2lliuThOlAgpoW3rTF2YBQZwAK-IrbSVOFErfpEYQ">
            <a:extLst>
              <a:ext uri="{FF2B5EF4-FFF2-40B4-BE49-F238E27FC236}">
                <a16:creationId xmlns:a16="http://schemas.microsoft.com/office/drawing/2014/main" id="{3DD5D978-727A-3546-9681-86341E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7154" y="5457717"/>
            <a:ext cx="767709" cy="12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C4DCA4D-72EC-DB4F-96FA-CFF20A3C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19" y="5720764"/>
            <a:ext cx="1606706" cy="7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ogo LRI.tif">
            <a:extLst>
              <a:ext uri="{FF2B5EF4-FFF2-40B4-BE49-F238E27FC236}">
                <a16:creationId xmlns:a16="http://schemas.microsoft.com/office/drawing/2014/main" id="{5E46CBFB-A848-714B-906B-BBAA116044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891" y="5705781"/>
            <a:ext cx="818522" cy="7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logo IRD nouveau.tiff">
            <a:extLst>
              <a:ext uri="{FF2B5EF4-FFF2-40B4-BE49-F238E27FC236}">
                <a16:creationId xmlns:a16="http://schemas.microsoft.com/office/drawing/2014/main" id="{BD1F5566-A0FF-E645-AFF4-295DDAF7C7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137" y="5817018"/>
            <a:ext cx="1826740" cy="5734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64CDB7-C47B-84AB-1840-AE3EFA4D8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8262" y="-221617"/>
            <a:ext cx="2035620" cy="20356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C0AE8CA-8517-025B-C9A7-2598A827C1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6915" y="5519848"/>
            <a:ext cx="921037" cy="1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10D086B3-B768-4C5C-9082-388712279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7" y="1943926"/>
            <a:ext cx="8543925" cy="213702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F8586BB-C274-4245-A2DC-39C26480CE78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7698161-63BD-43E6-955E-679FCD231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09729F-A595-425D-8E99-046C9C68863C}"/>
              </a:ext>
            </a:extLst>
          </p:cNvPr>
          <p:cNvSpPr/>
          <p:nvPr/>
        </p:nvSpPr>
        <p:spPr>
          <a:xfrm>
            <a:off x="1857702" y="0"/>
            <a:ext cx="44323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40" b="1" dirty="0">
                <a:solidFill>
                  <a:schemeClr val="tx1"/>
                </a:solidFill>
              </a:rPr>
              <a:t>Quelques résultats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12B87-D16F-4BAA-9833-99B2EB369BC2}"/>
              </a:ext>
            </a:extLst>
          </p:cNvPr>
          <p:cNvSpPr/>
          <p:nvPr/>
        </p:nvSpPr>
        <p:spPr>
          <a:xfrm>
            <a:off x="1370479" y="4700071"/>
            <a:ext cx="7442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Moins d’attaque de vers blanc</a:t>
            </a:r>
          </a:p>
        </p:txBody>
      </p:sp>
    </p:spTree>
    <p:extLst>
      <p:ext uri="{BB962C8B-B14F-4D97-AF65-F5344CB8AC3E}">
        <p14:creationId xmlns:p14="http://schemas.microsoft.com/office/powerpoint/2010/main" val="326756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0C8D3-AD70-4ABB-A08B-96F617FE4BDF}"/>
              </a:ext>
            </a:extLst>
          </p:cNvPr>
          <p:cNvSpPr/>
          <p:nvPr/>
        </p:nvSpPr>
        <p:spPr>
          <a:xfrm>
            <a:off x="1857702" y="0"/>
            <a:ext cx="44323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40" b="1" dirty="0">
                <a:solidFill>
                  <a:schemeClr val="tx1"/>
                </a:solidFill>
              </a:rPr>
              <a:t>Perspectives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CF949-8925-4CED-A46C-D6CE717DBE0D}"/>
              </a:ext>
            </a:extLst>
          </p:cNvPr>
          <p:cNvSpPr/>
          <p:nvPr/>
        </p:nvSpPr>
        <p:spPr>
          <a:xfrm>
            <a:off x="822960" y="1991361"/>
            <a:ext cx="8686800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/>
              <a:t>Travaux post-récolte de la deuxième saison culturale en cours (vannage, composantes de rendements, analyses physico-chimiques du sol, analyses chimiques des plantes)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/>
              <a:t>Création d’une base données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/>
              <a:t>Poursuite de l’expérimentation pour une 3</a:t>
            </a:r>
            <a:r>
              <a:rPr lang="fr-FR" sz="2000" baseline="30000" dirty="0"/>
              <a:t>ème</a:t>
            </a:r>
            <a:r>
              <a:rPr lang="fr-FR" sz="2000" dirty="0"/>
              <a:t> saison culturale en 2023-2024</a:t>
            </a:r>
            <a:endParaRPr lang="fr-FR" sz="2000" dirty="0">
              <a:solidFill>
                <a:srgbClr val="0833F8"/>
              </a:solidFill>
            </a:endParaRPr>
          </a:p>
          <a:p>
            <a:pPr lvl="1" algn="just">
              <a:lnSpc>
                <a:spcPct val="15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3375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4A240-95DD-4C3A-A048-19C6C532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E65777-6C6B-48C9-81F3-AA9866910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E9F222-D1A9-404D-A1DD-25A30F753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6" y="0"/>
            <a:ext cx="9132109" cy="68580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8B8C8E7-563B-464B-AA4F-92EAAA83B0BC}"/>
              </a:ext>
            </a:extLst>
          </p:cNvPr>
          <p:cNvSpPr txBox="1">
            <a:spLocks/>
          </p:cNvSpPr>
          <p:nvPr/>
        </p:nvSpPr>
        <p:spPr>
          <a:xfrm>
            <a:off x="2966950" y="486007"/>
            <a:ext cx="35237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200" dirty="0"/>
              <a:t>Merci </a:t>
            </a:r>
            <a:r>
              <a:rPr lang="fr-FR" sz="7200" dirty="0">
                <a:sym typeface="Wingdings" panose="05000000000000000000" pitchFamily="2" charset="2"/>
              </a:rPr>
              <a:t></a:t>
            </a:r>
            <a:endParaRPr lang="fr-FR" sz="7200" dirty="0"/>
          </a:p>
          <a:p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93461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0C8D3-AD70-4ABB-A08B-96F617FE4BDF}"/>
              </a:ext>
            </a:extLst>
          </p:cNvPr>
          <p:cNvSpPr/>
          <p:nvPr/>
        </p:nvSpPr>
        <p:spPr>
          <a:xfrm>
            <a:off x="1857702" y="0"/>
            <a:ext cx="44323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40" b="1" dirty="0">
                <a:solidFill>
                  <a:schemeClr val="tx1"/>
                </a:solidFill>
              </a:rPr>
              <a:t>Contexte et historique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6567C6-926D-4837-958B-8514AF6B36A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t="18844" r="15980" b="15424"/>
          <a:stretch/>
        </p:blipFill>
        <p:spPr bwMode="auto">
          <a:xfrm>
            <a:off x="423612" y="1297382"/>
            <a:ext cx="866707" cy="8673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B5AE61-7E3E-4087-B8C6-8CACAD135C89}"/>
              </a:ext>
            </a:extLst>
          </p:cNvPr>
          <p:cNvSpPr/>
          <p:nvPr/>
        </p:nvSpPr>
        <p:spPr>
          <a:xfrm>
            <a:off x="115416" y="2075781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(2017 – 2020)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7844743-D822-4931-A05F-B7ABC0CC0913}"/>
              </a:ext>
            </a:extLst>
          </p:cNvPr>
          <p:cNvSpPr txBox="1"/>
          <p:nvPr/>
        </p:nvSpPr>
        <p:spPr>
          <a:xfrm>
            <a:off x="1647263" y="1173329"/>
            <a:ext cx="7834892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 "/>
              </a:rPr>
              <a:t>Test de plusieurs pratiques de restauration des fonctions écologiques du sol (</a:t>
            </a:r>
            <a:r>
              <a:rPr lang="fr-FR" b="1" dirty="0">
                <a:latin typeface="Calibri "/>
              </a:rPr>
              <a:t>SFR</a:t>
            </a:r>
            <a:r>
              <a:rPr lang="fr-FR" dirty="0">
                <a:latin typeface="Calibri "/>
              </a:rPr>
              <a:t>) basées à la fois sur la </a:t>
            </a:r>
            <a:r>
              <a:rPr lang="fr-FR" b="1" dirty="0">
                <a:latin typeface="Calibri "/>
              </a:rPr>
              <a:t>connaissance locale </a:t>
            </a:r>
            <a:r>
              <a:rPr lang="fr-FR" dirty="0">
                <a:latin typeface="Calibri "/>
              </a:rPr>
              <a:t>et la </a:t>
            </a:r>
            <a:r>
              <a:rPr lang="fr-FR" b="1" dirty="0">
                <a:latin typeface="Calibri "/>
              </a:rPr>
              <a:t>connaissance scientifique</a:t>
            </a:r>
            <a:r>
              <a:rPr lang="fr-FR" dirty="0">
                <a:latin typeface="Calibri "/>
              </a:rPr>
              <a:t>, destinées à accroître les performances agronomiques, socio-économiques et écologiques des agrosystèmes agroécologiques.</a:t>
            </a:r>
          </a:p>
        </p:txBody>
      </p:sp>
      <p:pic>
        <p:nvPicPr>
          <p:cNvPr id="29" name="Image 4">
            <a:extLst>
              <a:ext uri="{FF2B5EF4-FFF2-40B4-BE49-F238E27FC236}">
                <a16:creationId xmlns:a16="http://schemas.microsoft.com/office/drawing/2014/main" id="{395D114C-E211-43F7-B1FC-0D684B33A6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511" y="2917464"/>
            <a:ext cx="5020897" cy="2638509"/>
          </a:xfrm>
          <a:prstGeom prst="rect">
            <a:avLst/>
          </a:prstGeom>
        </p:spPr>
      </p:pic>
      <p:grpSp>
        <p:nvGrpSpPr>
          <p:cNvPr id="30" name="Groupe 7">
            <a:extLst>
              <a:ext uri="{FF2B5EF4-FFF2-40B4-BE49-F238E27FC236}">
                <a16:creationId xmlns:a16="http://schemas.microsoft.com/office/drawing/2014/main" id="{FAE62630-A025-4AA6-8905-4F03E7B43F21}"/>
              </a:ext>
            </a:extLst>
          </p:cNvPr>
          <p:cNvGrpSpPr/>
          <p:nvPr/>
        </p:nvGrpSpPr>
        <p:grpSpPr>
          <a:xfrm>
            <a:off x="592939" y="2857892"/>
            <a:ext cx="1721752" cy="3042643"/>
            <a:chOff x="1261834" y="2811563"/>
            <a:chExt cx="1721752" cy="3042643"/>
          </a:xfrm>
        </p:grpSpPr>
        <p:grpSp>
          <p:nvGrpSpPr>
            <p:cNvPr id="31" name="Groupe 6">
              <a:extLst>
                <a:ext uri="{FF2B5EF4-FFF2-40B4-BE49-F238E27FC236}">
                  <a16:creationId xmlns:a16="http://schemas.microsoft.com/office/drawing/2014/main" id="{DCF55EB5-428C-46C8-9E85-DB492F828488}"/>
                </a:ext>
              </a:extLst>
            </p:cNvPr>
            <p:cNvGrpSpPr/>
            <p:nvPr/>
          </p:nvGrpSpPr>
          <p:grpSpPr>
            <a:xfrm>
              <a:off x="1261834" y="2811563"/>
              <a:ext cx="1712622" cy="3042643"/>
              <a:chOff x="1295572" y="2803601"/>
              <a:chExt cx="1712622" cy="3042643"/>
            </a:xfrm>
          </p:grpSpPr>
          <p:pic>
            <p:nvPicPr>
              <p:cNvPr id="34" name="Image 5">
                <a:extLst>
                  <a:ext uri="{FF2B5EF4-FFF2-40B4-BE49-F238E27FC236}">
                    <a16:creationId xmlns:a16="http://schemas.microsoft.com/office/drawing/2014/main" id="{4BCDB57C-18F5-4568-8173-86937D5EBA4A}"/>
                  </a:ext>
                </a:extLst>
              </p:cNvPr>
              <p:cNvPicPr/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95572" y="2803601"/>
                <a:ext cx="1407852" cy="3042643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454B2F2-D1FB-44CC-807B-D13541FF6981}"/>
                  </a:ext>
                </a:extLst>
              </p:cNvPr>
              <p:cNvSpPr/>
              <p:nvPr/>
            </p:nvSpPr>
            <p:spPr>
              <a:xfrm>
                <a:off x="2463393" y="4493850"/>
                <a:ext cx="544801" cy="9322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2" name="Connecteur droit avec flèche 23">
              <a:extLst>
                <a:ext uri="{FF2B5EF4-FFF2-40B4-BE49-F238E27FC236}">
                  <a16:creationId xmlns:a16="http://schemas.microsoft.com/office/drawing/2014/main" id="{CEB34280-C05E-43A3-96F7-8A005B284E74}"/>
                </a:ext>
              </a:extLst>
            </p:cNvPr>
            <p:cNvCxnSpPr/>
            <p:nvPr/>
          </p:nvCxnSpPr>
          <p:spPr>
            <a:xfrm flipV="1">
              <a:off x="2073534" y="4099578"/>
              <a:ext cx="910052" cy="266536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25">
              <a:extLst>
                <a:ext uri="{FF2B5EF4-FFF2-40B4-BE49-F238E27FC236}">
                  <a16:creationId xmlns:a16="http://schemas.microsoft.com/office/drawing/2014/main" id="{F6A2F0B1-877F-45F6-95B4-BE8ACDA35C34}"/>
                </a:ext>
              </a:extLst>
            </p:cNvPr>
            <p:cNvSpPr/>
            <p:nvPr/>
          </p:nvSpPr>
          <p:spPr>
            <a:xfrm>
              <a:off x="1828901" y="4190390"/>
              <a:ext cx="341194" cy="303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Rectangle à coins arrondis 20">
            <a:extLst>
              <a:ext uri="{FF2B5EF4-FFF2-40B4-BE49-F238E27FC236}">
                <a16:creationId xmlns:a16="http://schemas.microsoft.com/office/drawing/2014/main" id="{FF32BBD6-1095-4443-8B90-F00304A88AC7}"/>
              </a:ext>
            </a:extLst>
          </p:cNvPr>
          <p:cNvSpPr/>
          <p:nvPr/>
        </p:nvSpPr>
        <p:spPr>
          <a:xfrm>
            <a:off x="3796435" y="5242146"/>
            <a:ext cx="2449790" cy="500439"/>
          </a:xfrm>
          <a:prstGeom prst="roundRect">
            <a:avLst/>
          </a:prstGeom>
          <a:solidFill>
            <a:srgbClr val="FFCC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Évaluation </a:t>
            </a:r>
          </a:p>
        </p:txBody>
      </p:sp>
      <p:sp>
        <p:nvSpPr>
          <p:cNvPr id="37" name="Rectangle à coins arrondis 22">
            <a:extLst>
              <a:ext uri="{FF2B5EF4-FFF2-40B4-BE49-F238E27FC236}">
                <a16:creationId xmlns:a16="http://schemas.microsoft.com/office/drawing/2014/main" id="{5EAB290A-8871-41E5-A7BC-27D2B669AF49}"/>
              </a:ext>
            </a:extLst>
          </p:cNvPr>
          <p:cNvSpPr/>
          <p:nvPr/>
        </p:nvSpPr>
        <p:spPr>
          <a:xfrm>
            <a:off x="1332174" y="6156578"/>
            <a:ext cx="1351925" cy="581264"/>
          </a:xfrm>
          <a:prstGeom prst="roundRect">
            <a:avLst/>
          </a:prstGeom>
          <a:solidFill>
            <a:srgbClr val="FFCC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Écologique</a:t>
            </a:r>
          </a:p>
        </p:txBody>
      </p:sp>
      <p:sp>
        <p:nvSpPr>
          <p:cNvPr id="38" name="Rectangle à coins arrondis 30">
            <a:extLst>
              <a:ext uri="{FF2B5EF4-FFF2-40B4-BE49-F238E27FC236}">
                <a16:creationId xmlns:a16="http://schemas.microsoft.com/office/drawing/2014/main" id="{247E8E4D-AFBD-42FF-A820-07E3BD98C552}"/>
              </a:ext>
            </a:extLst>
          </p:cNvPr>
          <p:cNvSpPr/>
          <p:nvPr/>
        </p:nvSpPr>
        <p:spPr>
          <a:xfrm>
            <a:off x="4198282" y="6221828"/>
            <a:ext cx="1646095" cy="554697"/>
          </a:xfrm>
          <a:prstGeom prst="roundRect">
            <a:avLst/>
          </a:prstGeom>
          <a:solidFill>
            <a:srgbClr val="FFCC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Agronomique</a:t>
            </a:r>
          </a:p>
        </p:txBody>
      </p:sp>
      <p:sp>
        <p:nvSpPr>
          <p:cNvPr id="39" name="Rectangle à coins arrondis 31">
            <a:extLst>
              <a:ext uri="{FF2B5EF4-FFF2-40B4-BE49-F238E27FC236}">
                <a16:creationId xmlns:a16="http://schemas.microsoft.com/office/drawing/2014/main" id="{E5A56E6E-1DB2-400E-8F8B-1933701A4B9A}"/>
              </a:ext>
            </a:extLst>
          </p:cNvPr>
          <p:cNvSpPr/>
          <p:nvPr/>
        </p:nvSpPr>
        <p:spPr>
          <a:xfrm>
            <a:off x="7032365" y="6183146"/>
            <a:ext cx="2449790" cy="581265"/>
          </a:xfrm>
          <a:prstGeom prst="roundRect">
            <a:avLst/>
          </a:prstGeom>
          <a:solidFill>
            <a:srgbClr val="FFCC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Perception paysanne</a:t>
            </a:r>
          </a:p>
        </p:txBody>
      </p:sp>
      <p:sp>
        <p:nvSpPr>
          <p:cNvPr id="40" name="Rectangle à coins arrondis 34">
            <a:extLst>
              <a:ext uri="{FF2B5EF4-FFF2-40B4-BE49-F238E27FC236}">
                <a16:creationId xmlns:a16="http://schemas.microsoft.com/office/drawing/2014/main" id="{C5CC16D3-82FD-4C42-BBE7-C4BF68FF244C}"/>
              </a:ext>
            </a:extLst>
          </p:cNvPr>
          <p:cNvSpPr/>
          <p:nvPr/>
        </p:nvSpPr>
        <p:spPr>
          <a:xfrm>
            <a:off x="3603646" y="2889140"/>
            <a:ext cx="2817399" cy="4404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25 pratiques SFR</a:t>
            </a:r>
          </a:p>
        </p:txBody>
      </p:sp>
      <p:cxnSp>
        <p:nvCxnSpPr>
          <p:cNvPr id="41" name="Connecteur droit avec flèche 35">
            <a:extLst>
              <a:ext uri="{FF2B5EF4-FFF2-40B4-BE49-F238E27FC236}">
                <a16:creationId xmlns:a16="http://schemas.microsoft.com/office/drawing/2014/main" id="{35BDFAEC-9412-437E-BB18-3808C309FD8B}"/>
              </a:ext>
            </a:extLst>
          </p:cNvPr>
          <p:cNvCxnSpPr>
            <a:cxnSpLocks/>
          </p:cNvCxnSpPr>
          <p:nvPr/>
        </p:nvCxnSpPr>
        <p:spPr>
          <a:xfrm flipH="1">
            <a:off x="2444511" y="5742585"/>
            <a:ext cx="1351925" cy="404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36">
            <a:extLst>
              <a:ext uri="{FF2B5EF4-FFF2-40B4-BE49-F238E27FC236}">
                <a16:creationId xmlns:a16="http://schemas.microsoft.com/office/drawing/2014/main" id="{12F94FDD-338F-45EB-85F2-E653F2DBE599}"/>
              </a:ext>
            </a:extLst>
          </p:cNvPr>
          <p:cNvCxnSpPr>
            <a:cxnSpLocks/>
            <a:stCxn id="36" idx="2"/>
            <a:endCxn id="38" idx="0"/>
          </p:cNvCxnSpPr>
          <p:nvPr/>
        </p:nvCxnSpPr>
        <p:spPr>
          <a:xfrm>
            <a:off x="5021330" y="5742585"/>
            <a:ext cx="0" cy="479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37">
            <a:extLst>
              <a:ext uri="{FF2B5EF4-FFF2-40B4-BE49-F238E27FC236}">
                <a16:creationId xmlns:a16="http://schemas.microsoft.com/office/drawing/2014/main" id="{AE05A174-A418-4DD4-876B-CF3DEE2199A4}"/>
              </a:ext>
            </a:extLst>
          </p:cNvPr>
          <p:cNvCxnSpPr>
            <a:cxnSpLocks/>
          </p:cNvCxnSpPr>
          <p:nvPr/>
        </p:nvCxnSpPr>
        <p:spPr>
          <a:xfrm>
            <a:off x="6271749" y="5621378"/>
            <a:ext cx="1521232" cy="51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re 1">
            <a:extLst>
              <a:ext uri="{FF2B5EF4-FFF2-40B4-BE49-F238E27FC236}">
                <a16:creationId xmlns:a16="http://schemas.microsoft.com/office/drawing/2014/main" id="{C4A605D1-7E02-42B0-BB51-5B4D5A8242F7}"/>
              </a:ext>
            </a:extLst>
          </p:cNvPr>
          <p:cNvSpPr txBox="1">
            <a:spLocks/>
          </p:cNvSpPr>
          <p:nvPr/>
        </p:nvSpPr>
        <p:spPr>
          <a:xfrm>
            <a:off x="570202" y="3806155"/>
            <a:ext cx="1419602" cy="3693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i="1" dirty="0" err="1"/>
              <a:t>Imerintsiatosika</a:t>
            </a:r>
            <a:endParaRPr lang="fr-FR" sz="1600" b="1" i="1" dirty="0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AD88C4B4-70A0-468F-BBB5-19CC47B51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587" y="3408716"/>
            <a:ext cx="1777568" cy="17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0C8D3-AD70-4ABB-A08B-96F617FE4BDF}"/>
              </a:ext>
            </a:extLst>
          </p:cNvPr>
          <p:cNvSpPr/>
          <p:nvPr/>
        </p:nvSpPr>
        <p:spPr>
          <a:xfrm>
            <a:off x="1857702" y="0"/>
            <a:ext cx="44323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40" b="1" dirty="0">
                <a:solidFill>
                  <a:schemeClr val="tx1"/>
                </a:solidFill>
              </a:rPr>
              <a:t>Contexte et historique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72F665-98AD-494A-9116-B928AA7B72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5" y="2034336"/>
            <a:ext cx="4601326" cy="296914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B223B930-B168-4B48-A787-A3DF6D1B8C39}"/>
              </a:ext>
            </a:extLst>
          </p:cNvPr>
          <p:cNvGrpSpPr/>
          <p:nvPr/>
        </p:nvGrpSpPr>
        <p:grpSpPr>
          <a:xfrm>
            <a:off x="706408" y="5639518"/>
            <a:ext cx="4845248" cy="653091"/>
            <a:chOff x="4973097" y="6010516"/>
            <a:chExt cx="6460331" cy="870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BFC27B-A834-4C17-AFE9-7350B84A222A}"/>
                </a:ext>
              </a:extLst>
            </p:cNvPr>
            <p:cNvSpPr/>
            <p:nvPr/>
          </p:nvSpPr>
          <p:spPr>
            <a:xfrm>
              <a:off x="4973097" y="6099266"/>
              <a:ext cx="497305" cy="19183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4872C8-B6DE-4D0F-AF86-C3D27BF71BDE}"/>
                </a:ext>
              </a:extLst>
            </p:cNvPr>
            <p:cNvSpPr/>
            <p:nvPr/>
          </p:nvSpPr>
          <p:spPr>
            <a:xfrm>
              <a:off x="4980781" y="6527570"/>
              <a:ext cx="497305" cy="19183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A5BB6D-1BC2-453D-AD4F-F13540953972}"/>
                </a:ext>
              </a:extLst>
            </p:cNvPr>
            <p:cNvSpPr/>
            <p:nvPr/>
          </p:nvSpPr>
          <p:spPr>
            <a:xfrm>
              <a:off x="7965575" y="6106922"/>
              <a:ext cx="497305" cy="19183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BB98E6-D0C4-4C62-8795-A060BEACCBD5}"/>
                </a:ext>
              </a:extLst>
            </p:cNvPr>
            <p:cNvSpPr/>
            <p:nvPr/>
          </p:nvSpPr>
          <p:spPr>
            <a:xfrm>
              <a:off x="7965574" y="6553242"/>
              <a:ext cx="497305" cy="19183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216A3C-DFAE-45B2-8CD0-D77F70AF1B98}"/>
                </a:ext>
              </a:extLst>
            </p:cNvPr>
            <p:cNvSpPr/>
            <p:nvPr/>
          </p:nvSpPr>
          <p:spPr>
            <a:xfrm>
              <a:off x="9710792" y="6569789"/>
              <a:ext cx="497305" cy="19183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706DAB-846E-4EC1-B888-E6A833675B0E}"/>
                </a:ext>
              </a:extLst>
            </p:cNvPr>
            <p:cNvSpPr/>
            <p:nvPr/>
          </p:nvSpPr>
          <p:spPr>
            <a:xfrm>
              <a:off x="9667822" y="6129429"/>
              <a:ext cx="497305" cy="19183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34CF3A0-8CAA-4A5C-B796-313C67F713EF}"/>
                </a:ext>
              </a:extLst>
            </p:cNvPr>
            <p:cNvSpPr txBox="1"/>
            <p:nvPr/>
          </p:nvSpPr>
          <p:spPr>
            <a:xfrm>
              <a:off x="5478086" y="6041924"/>
              <a:ext cx="260041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fr-FR" sz="1350" dirty="0">
                  <a:solidFill>
                    <a:prstClr val="black"/>
                  </a:solidFill>
                  <a:latin typeface="Calibri" panose="020F0502020204030204"/>
                </a:rPr>
                <a:t>Mélanges de MO +MM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4D99903-C0D7-4D05-B029-DA564874503A}"/>
                </a:ext>
              </a:extLst>
            </p:cNvPr>
            <p:cNvSpPr txBox="1"/>
            <p:nvPr/>
          </p:nvSpPr>
          <p:spPr>
            <a:xfrm>
              <a:off x="5417594" y="6409395"/>
              <a:ext cx="174379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fr-FR" sz="1350" dirty="0">
                  <a:solidFill>
                    <a:prstClr val="black"/>
                  </a:solidFill>
                  <a:latin typeface="Calibri" panose="020F0502020204030204"/>
                </a:rPr>
                <a:t>Une MO +MM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7CC2E7C-BC76-427D-B24B-DBE17B4909B0}"/>
                </a:ext>
              </a:extLst>
            </p:cNvPr>
            <p:cNvSpPr txBox="1"/>
            <p:nvPr/>
          </p:nvSpPr>
          <p:spPr>
            <a:xfrm>
              <a:off x="8505849" y="6457323"/>
              <a:ext cx="116197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fr-FR" sz="1350" dirty="0">
                  <a:solidFill>
                    <a:prstClr val="black"/>
                  </a:solidFill>
                  <a:latin typeface="Calibri" panose="020F0502020204030204"/>
                </a:rPr>
                <a:t>Paysanne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3FCCE04-3B4D-42E2-95C6-0304C5355739}"/>
                </a:ext>
              </a:extLst>
            </p:cNvPr>
            <p:cNvSpPr txBox="1"/>
            <p:nvPr/>
          </p:nvSpPr>
          <p:spPr>
            <a:xfrm>
              <a:off x="8505849" y="6031765"/>
              <a:ext cx="10582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fr-FR" sz="1350" dirty="0">
                  <a:solidFill>
                    <a:prstClr val="black"/>
                  </a:solidFill>
                  <a:latin typeface="Calibri" panose="020F0502020204030204"/>
                </a:rPr>
                <a:t>MO seul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7DED656-EA68-4307-B935-3332EEB4B158}"/>
                </a:ext>
              </a:extLst>
            </p:cNvPr>
            <p:cNvSpPr txBox="1"/>
            <p:nvPr/>
          </p:nvSpPr>
          <p:spPr>
            <a:xfrm>
              <a:off x="10268816" y="6010516"/>
              <a:ext cx="116197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fr-FR" sz="1350" dirty="0">
                  <a:solidFill>
                    <a:prstClr val="black"/>
                  </a:solidFill>
                  <a:latin typeface="Calibri" panose="020F0502020204030204"/>
                </a:rPr>
                <a:t>Témoin +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C1EBB6E-2753-4460-A588-E0D98344D5CA}"/>
                </a:ext>
              </a:extLst>
            </p:cNvPr>
            <p:cNvSpPr txBox="1"/>
            <p:nvPr/>
          </p:nvSpPr>
          <p:spPr>
            <a:xfrm>
              <a:off x="10271455" y="6481195"/>
              <a:ext cx="116197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fr-FR" sz="1350" dirty="0">
                  <a:solidFill>
                    <a:prstClr val="black"/>
                  </a:solidFill>
                  <a:latin typeface="Calibri" panose="020F0502020204030204"/>
                </a:rPr>
                <a:t>Témoin -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465BC725-F862-4D3D-B433-602E91E43B09}"/>
              </a:ext>
            </a:extLst>
          </p:cNvPr>
          <p:cNvSpPr txBox="1"/>
          <p:nvPr/>
        </p:nvSpPr>
        <p:spPr>
          <a:xfrm>
            <a:off x="1875780" y="5060330"/>
            <a:ext cx="2319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350" b="1" dirty="0">
                <a:solidFill>
                  <a:prstClr val="black"/>
                </a:solidFill>
                <a:latin typeface="Calibri" panose="020F0502020204030204"/>
              </a:rPr>
              <a:t>Performance Ecologique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493A31F-9137-4045-AA28-50BDE9B58037}"/>
              </a:ext>
            </a:extLst>
          </p:cNvPr>
          <p:cNvSpPr txBox="1"/>
          <p:nvPr/>
        </p:nvSpPr>
        <p:spPr>
          <a:xfrm rot="16200000">
            <a:off x="-651651" y="2827219"/>
            <a:ext cx="1850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350" b="1" dirty="0">
                <a:solidFill>
                  <a:prstClr val="black"/>
                </a:solidFill>
                <a:latin typeface="Calibri" panose="020F0502020204030204"/>
              </a:rPr>
              <a:t>Performance Agronomique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C7ED11-D3B6-4A62-84B0-1A8A905AAA97}"/>
              </a:ext>
            </a:extLst>
          </p:cNvPr>
          <p:cNvSpPr/>
          <p:nvPr/>
        </p:nvSpPr>
        <p:spPr>
          <a:xfrm>
            <a:off x="68428" y="1282877"/>
            <a:ext cx="5133494" cy="50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Performances agronomiques et écologiques</a:t>
            </a:r>
          </a:p>
        </p:txBody>
      </p:sp>
      <p:pic>
        <p:nvPicPr>
          <p:cNvPr id="30" name="Image 17">
            <a:extLst>
              <a:ext uri="{FF2B5EF4-FFF2-40B4-BE49-F238E27FC236}">
                <a16:creationId xmlns:a16="http://schemas.microsoft.com/office/drawing/2014/main" id="{1F3B06BB-A1A1-4978-B391-8D5DA8F0D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00" y="2104472"/>
            <a:ext cx="3989285" cy="3105899"/>
          </a:xfrm>
          <a:prstGeom prst="rect">
            <a:avLst/>
          </a:prstGeom>
          <a:noFill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1FF3A9C-5950-4A94-9859-73A65BCAD24E}"/>
              </a:ext>
            </a:extLst>
          </p:cNvPr>
          <p:cNvSpPr/>
          <p:nvPr/>
        </p:nvSpPr>
        <p:spPr>
          <a:xfrm>
            <a:off x="6003755" y="1268232"/>
            <a:ext cx="3589373" cy="50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Perception paysanne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C0ABFF4-D168-426B-A5BC-196EF6DAC137}"/>
              </a:ext>
            </a:extLst>
          </p:cNvPr>
          <p:cNvSpPr/>
          <p:nvPr/>
        </p:nvSpPr>
        <p:spPr>
          <a:xfrm>
            <a:off x="5857061" y="3616691"/>
            <a:ext cx="3882759" cy="142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2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0C8D3-AD70-4ABB-A08B-96F617FE4BDF}"/>
              </a:ext>
            </a:extLst>
          </p:cNvPr>
          <p:cNvSpPr/>
          <p:nvPr/>
        </p:nvSpPr>
        <p:spPr>
          <a:xfrm>
            <a:off x="1857702" y="0"/>
            <a:ext cx="44323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40" b="1" dirty="0">
                <a:solidFill>
                  <a:schemeClr val="tx1"/>
                </a:solidFill>
              </a:rPr>
              <a:t>Objectif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1072B-1D42-4F82-B0A7-6D117E1C87D1}"/>
              </a:ext>
            </a:extLst>
          </p:cNvPr>
          <p:cNvSpPr/>
          <p:nvPr/>
        </p:nvSpPr>
        <p:spPr>
          <a:xfrm>
            <a:off x="833120" y="1204743"/>
            <a:ext cx="857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Tester l’apport de </a:t>
            </a:r>
            <a:r>
              <a:rPr lang="fr-FR" b="1" dirty="0"/>
              <a:t>lombricompost et/ou des vers de terre </a:t>
            </a:r>
            <a:r>
              <a:rPr lang="fr-FR" dirty="0"/>
              <a:t>sur les performances agronomiques et écologiques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Evaluer la résilience climatique du riz pluvial face au décalage de semis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ED5BB8B-41B0-4E60-9CD6-22E4900B6673}"/>
              </a:ext>
            </a:extLst>
          </p:cNvPr>
          <p:cNvSpPr txBox="1"/>
          <p:nvPr/>
        </p:nvSpPr>
        <p:spPr>
          <a:xfrm>
            <a:off x="312720" y="2644246"/>
            <a:ext cx="3761132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 "/>
              </a:rPr>
              <a:t>Poursuite de l’essai au champ à </a:t>
            </a:r>
            <a:r>
              <a:rPr lang="fr-FR" dirty="0" err="1">
                <a:latin typeface="Calibri "/>
              </a:rPr>
              <a:t>Imerintsiatosika</a:t>
            </a:r>
            <a:endParaRPr lang="fr-FR" dirty="0">
              <a:latin typeface="Calibr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Calibr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 "/>
              </a:rPr>
              <a:t>Installation de deux dates de semis pour chaque pratique SFR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 "/>
              </a:rPr>
              <a:t>D1 : semis normal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 "/>
              </a:rPr>
              <a:t>D2: semis décalé (10 jours après levée du D1)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dirty="0">
              <a:latin typeface="Calibr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 "/>
              </a:rPr>
              <a:t>Saisons culturales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 "/>
              </a:rPr>
              <a:t>1</a:t>
            </a:r>
            <a:r>
              <a:rPr lang="fr-FR" baseline="30000" dirty="0">
                <a:latin typeface="Calibri "/>
              </a:rPr>
              <a:t>ère</a:t>
            </a:r>
            <a:r>
              <a:rPr lang="fr-FR" dirty="0">
                <a:latin typeface="Calibri "/>
              </a:rPr>
              <a:t> année : 2021-2022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 "/>
              </a:rPr>
              <a:t>2</a:t>
            </a:r>
            <a:r>
              <a:rPr lang="fr-FR" baseline="30000" dirty="0">
                <a:latin typeface="Calibri "/>
              </a:rPr>
              <a:t>ème</a:t>
            </a:r>
            <a:r>
              <a:rPr lang="fr-FR" dirty="0">
                <a:latin typeface="Calibri "/>
              </a:rPr>
              <a:t> année: 2022-2023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dirty="0">
              <a:latin typeface="Calibri "/>
            </a:endParaRPr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659CA331-1C1D-4FFA-9C65-71B78DFC9A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7"/>
          <a:stretch/>
        </p:blipFill>
        <p:spPr>
          <a:xfrm flipH="1">
            <a:off x="4285695" y="2479770"/>
            <a:ext cx="5457745" cy="385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7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0C8D3-AD70-4ABB-A08B-96F617FE4BDF}"/>
              </a:ext>
            </a:extLst>
          </p:cNvPr>
          <p:cNvSpPr/>
          <p:nvPr/>
        </p:nvSpPr>
        <p:spPr>
          <a:xfrm>
            <a:off x="1857702" y="0"/>
            <a:ext cx="44323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40" b="1" dirty="0">
                <a:solidFill>
                  <a:schemeClr val="tx1"/>
                </a:solidFill>
              </a:rPr>
              <a:t>Traitements étudiés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1072B-1D42-4F82-B0A7-6D117E1C87D1}"/>
              </a:ext>
            </a:extLst>
          </p:cNvPr>
          <p:cNvSpPr/>
          <p:nvPr/>
        </p:nvSpPr>
        <p:spPr>
          <a:xfrm>
            <a:off x="721360" y="1432561"/>
            <a:ext cx="8686800" cy="338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Témoin négatif : aucun apport de fertilisation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b="1" dirty="0">
                <a:solidFill>
                  <a:srgbClr val="FF0000"/>
                </a:solidFill>
              </a:rPr>
              <a:t>TN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Témoin positif : apport de fertilisation minérale adéquate (100 kg/ha N</a:t>
            </a:r>
            <a:r>
              <a:rPr lang="fr-FR" baseline="-25000" dirty="0"/>
              <a:t>11</a:t>
            </a:r>
            <a:r>
              <a:rPr lang="fr-FR" dirty="0"/>
              <a:t>P</a:t>
            </a:r>
            <a:r>
              <a:rPr lang="fr-FR" baseline="-25000" dirty="0"/>
              <a:t>22</a:t>
            </a:r>
            <a:r>
              <a:rPr lang="fr-FR" dirty="0"/>
              <a:t>K</a:t>
            </a:r>
            <a:r>
              <a:rPr lang="fr-FR" baseline="-25000" dirty="0"/>
              <a:t>16</a:t>
            </a:r>
            <a:r>
              <a:rPr lang="fr-FR" dirty="0"/>
              <a:t> et 100 kg/ha urée) </a:t>
            </a:r>
            <a:r>
              <a:rPr lang="fr-FR" dirty="0">
                <a:solidFill>
                  <a:srgbClr val="FF0000"/>
                </a:solidFill>
              </a:rPr>
              <a:t>(TP)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Apport de lombricompost seul sur sol pauvre </a:t>
            </a:r>
            <a:r>
              <a:rPr lang="fr-FR" dirty="0">
                <a:solidFill>
                  <a:srgbClr val="0833F8"/>
                </a:solidFill>
              </a:rPr>
              <a:t>(</a:t>
            </a:r>
            <a:r>
              <a:rPr lang="fr-FR" dirty="0" err="1">
                <a:solidFill>
                  <a:srgbClr val="0833F8"/>
                </a:solidFill>
              </a:rPr>
              <a:t>LSV_p</a:t>
            </a:r>
            <a:r>
              <a:rPr lang="fr-FR" dirty="0">
                <a:solidFill>
                  <a:srgbClr val="0833F8"/>
                </a:solidFill>
              </a:rPr>
              <a:t>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Apport de lombricompost avec inoculation de vers de terre sur sol pauvre </a:t>
            </a:r>
            <a:r>
              <a:rPr lang="fr-FR" dirty="0">
                <a:solidFill>
                  <a:srgbClr val="0833F8"/>
                </a:solidFill>
              </a:rPr>
              <a:t>(</a:t>
            </a:r>
            <a:r>
              <a:rPr lang="fr-FR" dirty="0" err="1">
                <a:solidFill>
                  <a:srgbClr val="0833F8"/>
                </a:solidFill>
              </a:rPr>
              <a:t>LV_p</a:t>
            </a:r>
            <a:r>
              <a:rPr lang="fr-FR" dirty="0">
                <a:solidFill>
                  <a:srgbClr val="0833F8"/>
                </a:solidFill>
              </a:rPr>
              <a:t>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Apport de lombricompost seul sur sol riche </a:t>
            </a:r>
            <a:r>
              <a:rPr lang="fr-FR" dirty="0">
                <a:solidFill>
                  <a:srgbClr val="0833F8"/>
                </a:solidFill>
              </a:rPr>
              <a:t>(</a:t>
            </a:r>
            <a:r>
              <a:rPr lang="fr-FR" dirty="0" err="1">
                <a:solidFill>
                  <a:srgbClr val="0833F8"/>
                </a:solidFill>
              </a:rPr>
              <a:t>LSV_r</a:t>
            </a:r>
            <a:r>
              <a:rPr lang="fr-FR" dirty="0">
                <a:solidFill>
                  <a:srgbClr val="0833F8"/>
                </a:solidFill>
              </a:rPr>
              <a:t>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Apport de lombricompost avec inoculation de vers de terre sur sol riche </a:t>
            </a:r>
            <a:r>
              <a:rPr lang="fr-FR" dirty="0">
                <a:solidFill>
                  <a:srgbClr val="0833F8"/>
                </a:solidFill>
              </a:rPr>
              <a:t>(</a:t>
            </a:r>
            <a:r>
              <a:rPr lang="fr-FR" dirty="0" err="1">
                <a:solidFill>
                  <a:srgbClr val="0833F8"/>
                </a:solidFill>
              </a:rPr>
              <a:t>LV_r</a:t>
            </a:r>
            <a:r>
              <a:rPr lang="fr-FR" dirty="0">
                <a:solidFill>
                  <a:srgbClr val="0833F8"/>
                </a:solidFill>
              </a:rPr>
              <a:t>)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FE957-AB2F-45F3-94D9-43A88413CAC2}"/>
              </a:ext>
            </a:extLst>
          </p:cNvPr>
          <p:cNvSpPr/>
          <p:nvPr/>
        </p:nvSpPr>
        <p:spPr>
          <a:xfrm>
            <a:off x="1370479" y="5417504"/>
            <a:ext cx="7442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Inoculation des vers de terre à une densité de 50 individus par m²</a:t>
            </a:r>
          </a:p>
        </p:txBody>
      </p:sp>
    </p:spTree>
    <p:extLst>
      <p:ext uri="{BB962C8B-B14F-4D97-AF65-F5344CB8AC3E}">
        <p14:creationId xmlns:p14="http://schemas.microsoft.com/office/powerpoint/2010/main" val="209716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0C8D3-AD70-4ABB-A08B-96F617FE4BDF}"/>
              </a:ext>
            </a:extLst>
          </p:cNvPr>
          <p:cNvSpPr/>
          <p:nvPr/>
        </p:nvSpPr>
        <p:spPr>
          <a:xfrm>
            <a:off x="1857702" y="0"/>
            <a:ext cx="44323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40" b="1" dirty="0">
                <a:solidFill>
                  <a:schemeClr val="tx1"/>
                </a:solidFill>
              </a:rPr>
              <a:t>Mesures effectuées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4E7C59-F21C-4709-ADE6-69B9E19982D4}"/>
              </a:ext>
            </a:extLst>
          </p:cNvPr>
          <p:cNvSpPr txBox="1"/>
          <p:nvPr/>
        </p:nvSpPr>
        <p:spPr>
          <a:xfrm>
            <a:off x="338845" y="2001801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 x  x  x  x  x  x  x  x  x  x  x  x  x  x  x  x  x  x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0198F2-5D47-4272-8632-647498CF9328}"/>
              </a:ext>
            </a:extLst>
          </p:cNvPr>
          <p:cNvSpPr txBox="1"/>
          <p:nvPr/>
        </p:nvSpPr>
        <p:spPr>
          <a:xfrm>
            <a:off x="340063" y="2117757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 x  x  x  x  x  x  x  x  x  x  x  x  x  x  x  x  x  x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F398F1-F189-4E6F-929B-DCDB914E39DC}"/>
              </a:ext>
            </a:extLst>
          </p:cNvPr>
          <p:cNvSpPr txBox="1"/>
          <p:nvPr/>
        </p:nvSpPr>
        <p:spPr>
          <a:xfrm>
            <a:off x="341671" y="2241123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 </a:t>
            </a:r>
            <a:r>
              <a:rPr lang="af-ZA" sz="1050" dirty="0">
                <a:solidFill>
                  <a:prstClr val="black"/>
                </a:solidFill>
              </a:rPr>
              <a:t>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AC8BC5-E10D-47F7-93B9-C07392A6158B}"/>
              </a:ext>
            </a:extLst>
          </p:cNvPr>
          <p:cNvSpPr txBox="1"/>
          <p:nvPr/>
        </p:nvSpPr>
        <p:spPr>
          <a:xfrm>
            <a:off x="342888" y="2367315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 </a:t>
            </a:r>
            <a:r>
              <a:rPr lang="af-ZA" sz="1050" dirty="0">
                <a:solidFill>
                  <a:prstClr val="black"/>
                </a:solidFill>
              </a:rPr>
              <a:t>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52D4FF-EA8D-4DFA-A74C-F7D4B2A0DEF2}"/>
              </a:ext>
            </a:extLst>
          </p:cNvPr>
          <p:cNvSpPr txBox="1"/>
          <p:nvPr/>
        </p:nvSpPr>
        <p:spPr>
          <a:xfrm>
            <a:off x="345842" y="2485563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 </a:t>
            </a:r>
            <a:r>
              <a:rPr lang="af-ZA" sz="1050" dirty="0">
                <a:solidFill>
                  <a:prstClr val="black"/>
                </a:solidFill>
              </a:rPr>
              <a:t>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5FB46D-B389-44DE-9920-936754CD0A0F}"/>
              </a:ext>
            </a:extLst>
          </p:cNvPr>
          <p:cNvSpPr txBox="1"/>
          <p:nvPr/>
        </p:nvSpPr>
        <p:spPr>
          <a:xfrm>
            <a:off x="347059" y="2606637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 </a:t>
            </a:r>
            <a:r>
              <a:rPr lang="af-ZA" sz="1050" dirty="0">
                <a:solidFill>
                  <a:prstClr val="black"/>
                </a:solidFill>
              </a:rPr>
              <a:t>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D1E44A-18E9-4024-BE55-67D6558C1486}"/>
              </a:ext>
            </a:extLst>
          </p:cNvPr>
          <p:cNvSpPr txBox="1"/>
          <p:nvPr/>
        </p:nvSpPr>
        <p:spPr>
          <a:xfrm>
            <a:off x="348668" y="2719767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7CE89F-5C02-4CC5-AA22-F8ABA939D608}"/>
              </a:ext>
            </a:extLst>
          </p:cNvPr>
          <p:cNvSpPr txBox="1"/>
          <p:nvPr/>
        </p:nvSpPr>
        <p:spPr>
          <a:xfrm>
            <a:off x="349886" y="2840841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B5277F5-C50B-4240-8D06-A8C68D9B73AD}"/>
              </a:ext>
            </a:extLst>
          </p:cNvPr>
          <p:cNvSpPr txBox="1"/>
          <p:nvPr/>
        </p:nvSpPr>
        <p:spPr>
          <a:xfrm>
            <a:off x="349081" y="2959090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C422D8-DB44-48B4-A6A8-8227F2EB44B0}"/>
              </a:ext>
            </a:extLst>
          </p:cNvPr>
          <p:cNvSpPr txBox="1"/>
          <p:nvPr/>
        </p:nvSpPr>
        <p:spPr>
          <a:xfrm>
            <a:off x="350298" y="3075045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D42B51D-8096-41C2-AEAD-8A4BF15380E9}"/>
              </a:ext>
            </a:extLst>
          </p:cNvPr>
          <p:cNvSpPr txBox="1"/>
          <p:nvPr/>
        </p:nvSpPr>
        <p:spPr>
          <a:xfrm>
            <a:off x="348014" y="3191748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D34E000-9EB3-4E05-9BEF-D5EFB828B7F5}"/>
              </a:ext>
            </a:extLst>
          </p:cNvPr>
          <p:cNvSpPr txBox="1"/>
          <p:nvPr/>
        </p:nvSpPr>
        <p:spPr>
          <a:xfrm>
            <a:off x="349232" y="3307704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571275F-C759-4FF7-BB4A-6D1E939A794D}"/>
              </a:ext>
            </a:extLst>
          </p:cNvPr>
          <p:cNvSpPr txBox="1"/>
          <p:nvPr/>
        </p:nvSpPr>
        <p:spPr>
          <a:xfrm>
            <a:off x="350841" y="3431070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B95AA47-3112-46CD-B39D-2E216EE8BC8F}"/>
              </a:ext>
            </a:extLst>
          </p:cNvPr>
          <p:cNvSpPr txBox="1"/>
          <p:nvPr/>
        </p:nvSpPr>
        <p:spPr>
          <a:xfrm>
            <a:off x="352058" y="3557262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86DDB02-8129-413B-A6B8-BE2DEFF79B8F}"/>
              </a:ext>
            </a:extLst>
          </p:cNvPr>
          <p:cNvSpPr txBox="1"/>
          <p:nvPr/>
        </p:nvSpPr>
        <p:spPr>
          <a:xfrm>
            <a:off x="355012" y="3675510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CA31B9C-7006-4820-9C9A-BA5A91571556}"/>
              </a:ext>
            </a:extLst>
          </p:cNvPr>
          <p:cNvSpPr txBox="1"/>
          <p:nvPr/>
        </p:nvSpPr>
        <p:spPr>
          <a:xfrm>
            <a:off x="356229" y="3796584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347EC8-8882-4E94-91C9-F355F3DAD8AC}"/>
              </a:ext>
            </a:extLst>
          </p:cNvPr>
          <p:cNvSpPr txBox="1"/>
          <p:nvPr/>
        </p:nvSpPr>
        <p:spPr>
          <a:xfrm>
            <a:off x="357837" y="3909715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8596680-AB39-47B6-BB7F-78BF14AB2688}"/>
              </a:ext>
            </a:extLst>
          </p:cNvPr>
          <p:cNvSpPr txBox="1"/>
          <p:nvPr/>
        </p:nvSpPr>
        <p:spPr>
          <a:xfrm>
            <a:off x="359054" y="4030788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 x  x  x  x  x  x  x  x  x  x  x  x  x  x  x  x  </a:t>
            </a:r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</a:t>
            </a:r>
            <a:r>
              <a:rPr lang="af-ZA" sz="105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F6231E6-6D43-4A96-AD42-1D73B9D89500}"/>
              </a:ext>
            </a:extLst>
          </p:cNvPr>
          <p:cNvSpPr txBox="1"/>
          <p:nvPr/>
        </p:nvSpPr>
        <p:spPr>
          <a:xfrm>
            <a:off x="358251" y="4149036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 x  x  x  x  x  x  x  x  x  x  x  x  x  x  x  x  x  x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0DA2245-20CB-4E5F-B300-8D6ED7ED8258}"/>
              </a:ext>
            </a:extLst>
          </p:cNvPr>
          <p:cNvSpPr txBox="1"/>
          <p:nvPr/>
        </p:nvSpPr>
        <p:spPr>
          <a:xfrm>
            <a:off x="359468" y="4264992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dirty="0">
                <a:solidFill>
                  <a:prstClr val="white">
                    <a:lumMod val="50000"/>
                  </a:prstClr>
                </a:solidFill>
              </a:rPr>
              <a:t>x  x  x  x  x  x  x  x  x  x  x  x  x  x  x  x  x  x  x  x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A1F663-029A-46DD-B56D-A1B39A21B3D4}"/>
              </a:ext>
            </a:extLst>
          </p:cNvPr>
          <p:cNvSpPr/>
          <p:nvPr/>
        </p:nvSpPr>
        <p:spPr>
          <a:xfrm>
            <a:off x="304751" y="2020239"/>
            <a:ext cx="2623286" cy="2484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0DEAFCA-07BE-4395-AF88-29248DD5A794}"/>
              </a:ext>
            </a:extLst>
          </p:cNvPr>
          <p:cNvSpPr txBox="1"/>
          <p:nvPr/>
        </p:nvSpPr>
        <p:spPr>
          <a:xfrm>
            <a:off x="338245" y="1761224"/>
            <a:ext cx="2622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1050" cap="small" dirty="0">
                <a:solidFill>
                  <a:srgbClr val="44546A"/>
                </a:solidFill>
              </a:rPr>
              <a:t>t  s  r  q  p  o  n  m  l  k  j  i  h  g  f  e  d  c  b  a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25BC991-4B40-4887-929E-66E03766FB5C}"/>
              </a:ext>
            </a:extLst>
          </p:cNvPr>
          <p:cNvSpPr txBox="1"/>
          <p:nvPr/>
        </p:nvSpPr>
        <p:spPr>
          <a:xfrm rot="16200000">
            <a:off x="-1181674" y="3161034"/>
            <a:ext cx="2607124" cy="24377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af-ZA" sz="787" cap="small" dirty="0">
                <a:solidFill>
                  <a:srgbClr val="44546A"/>
                </a:solidFill>
              </a:rPr>
              <a:t>1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2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3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4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5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6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7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8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9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10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11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12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13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14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15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16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17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18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19</a:t>
            </a:r>
          </a:p>
          <a:p>
            <a:r>
              <a:rPr lang="af-ZA" sz="787" cap="small" dirty="0">
                <a:solidFill>
                  <a:srgbClr val="44546A"/>
                </a:solidFill>
              </a:rPr>
              <a:t>20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6B5690-B1AA-47A0-B4F7-F489EC986E93}"/>
              </a:ext>
            </a:extLst>
          </p:cNvPr>
          <p:cNvSpPr/>
          <p:nvPr/>
        </p:nvSpPr>
        <p:spPr>
          <a:xfrm>
            <a:off x="751680" y="2684226"/>
            <a:ext cx="556558" cy="1176294"/>
          </a:xfrm>
          <a:prstGeom prst="rect">
            <a:avLst/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E185AC-C92C-4E6D-BBB4-130B90615C96}"/>
              </a:ext>
            </a:extLst>
          </p:cNvPr>
          <p:cNvSpPr/>
          <p:nvPr/>
        </p:nvSpPr>
        <p:spPr>
          <a:xfrm>
            <a:off x="3243577" y="1585413"/>
            <a:ext cx="2638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floraison - épiaison 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B6B5F01-73BC-444F-A77B-23DCB2D60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00" y="2015141"/>
            <a:ext cx="1991757" cy="267996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342AFF3-5C41-4E3D-B44C-9C628C89BF71}"/>
              </a:ext>
            </a:extLst>
          </p:cNvPr>
          <p:cNvSpPr/>
          <p:nvPr/>
        </p:nvSpPr>
        <p:spPr>
          <a:xfrm>
            <a:off x="3490620" y="4785712"/>
            <a:ext cx="26138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Monolithe</a:t>
            </a:r>
          </a:p>
          <a:p>
            <a:pPr marL="214310" indent="-214310" algn="ctr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Macrofaune</a:t>
            </a:r>
          </a:p>
          <a:p>
            <a:pPr marL="214310" indent="-214310" algn="ctr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Biomasse aérienne</a:t>
            </a:r>
          </a:p>
          <a:p>
            <a:pPr marL="214310" indent="-214310" algn="ctr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Biomasse racinaire </a:t>
            </a:r>
          </a:p>
          <a:p>
            <a:pPr marL="214310" indent="-214310" algn="ctr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Nématodes</a:t>
            </a:r>
          </a:p>
          <a:p>
            <a:pPr marL="214310" indent="-214310" algn="ctr">
              <a:buFontTx/>
              <a:buChar char="-"/>
            </a:pPr>
            <a:r>
              <a:rPr lang="fr-FR" dirty="0" err="1">
                <a:solidFill>
                  <a:prstClr val="black"/>
                </a:solidFill>
              </a:rPr>
              <a:t>Ecoplates</a:t>
            </a:r>
            <a:r>
              <a:rPr lang="fr-FR" dirty="0">
                <a:solidFill>
                  <a:prstClr val="black"/>
                </a:solidFill>
              </a:rPr>
              <a:t> </a:t>
            </a:r>
          </a:p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471558-427F-4F36-8CB7-421CDE89D2AE}"/>
              </a:ext>
            </a:extLst>
          </p:cNvPr>
          <p:cNvSpPr/>
          <p:nvPr/>
        </p:nvSpPr>
        <p:spPr>
          <a:xfrm>
            <a:off x="4370967" y="3047946"/>
            <a:ext cx="747214" cy="239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prstClr val="black"/>
                </a:solidFill>
              </a:rPr>
              <a:t>0-10 cm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84F30C-EE0A-4FA5-BEA1-D76782E81924}"/>
              </a:ext>
            </a:extLst>
          </p:cNvPr>
          <p:cNvSpPr/>
          <p:nvPr/>
        </p:nvSpPr>
        <p:spPr>
          <a:xfrm>
            <a:off x="6259669" y="1583247"/>
            <a:ext cx="2638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récolte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889A3A-33EE-4016-A788-02708AD6F212}"/>
              </a:ext>
            </a:extLst>
          </p:cNvPr>
          <p:cNvSpPr/>
          <p:nvPr/>
        </p:nvSpPr>
        <p:spPr>
          <a:xfrm>
            <a:off x="6601113" y="4831327"/>
            <a:ext cx="26138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Carré de rendement</a:t>
            </a:r>
          </a:p>
          <a:p>
            <a:pPr marL="214310" indent="-214310" algn="ctr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Rendement en grains</a:t>
            </a:r>
          </a:p>
          <a:p>
            <a:pPr marL="214310" indent="-214310" algn="ctr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Quantité N et P paille</a:t>
            </a:r>
          </a:p>
          <a:p>
            <a:pPr marL="214310" indent="-214310" algn="ctr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Quantité N et P grains</a:t>
            </a:r>
          </a:p>
          <a:p>
            <a:pPr marL="214310" indent="-214310" algn="ctr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Qualité nutritionnelle des grains</a:t>
            </a:r>
          </a:p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6D2D59-2CF6-4191-B22E-77CC7C39B81C}"/>
              </a:ext>
            </a:extLst>
          </p:cNvPr>
          <p:cNvSpPr/>
          <p:nvPr/>
        </p:nvSpPr>
        <p:spPr>
          <a:xfrm>
            <a:off x="1830926" y="2684226"/>
            <a:ext cx="556558" cy="1176294"/>
          </a:xfrm>
          <a:prstGeom prst="rect">
            <a:avLst/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>
              <a:solidFill>
                <a:prstClr val="white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946A515-8FCC-4421-BEEC-52A7B63B91AE}"/>
              </a:ext>
            </a:extLst>
          </p:cNvPr>
          <p:cNvCxnSpPr>
            <a:cxnSpLocks/>
          </p:cNvCxnSpPr>
          <p:nvPr/>
        </p:nvCxnSpPr>
        <p:spPr>
          <a:xfrm flipH="1">
            <a:off x="1588113" y="2015140"/>
            <a:ext cx="32997" cy="2489099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>
            <a:extLst>
              <a:ext uri="{FF2B5EF4-FFF2-40B4-BE49-F238E27FC236}">
                <a16:creationId xmlns:a16="http://schemas.microsoft.com/office/drawing/2014/main" id="{DB4B341D-7175-4485-9E9F-9C4FAF844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3"/>
          <a:stretch/>
        </p:blipFill>
        <p:spPr bwMode="auto">
          <a:xfrm flipH="1">
            <a:off x="5847529" y="1984039"/>
            <a:ext cx="3804298" cy="27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8AFE229-65C3-4B01-B559-792ACA766FD0}"/>
              </a:ext>
            </a:extLst>
          </p:cNvPr>
          <p:cNvSpPr/>
          <p:nvPr/>
        </p:nvSpPr>
        <p:spPr>
          <a:xfrm>
            <a:off x="4573726" y="3555796"/>
            <a:ext cx="912673" cy="239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prstClr val="black"/>
                </a:solidFill>
              </a:rPr>
              <a:t>10-20 cm</a:t>
            </a:r>
          </a:p>
        </p:txBody>
      </p:sp>
    </p:spTree>
    <p:extLst>
      <p:ext uri="{BB962C8B-B14F-4D97-AF65-F5344CB8AC3E}">
        <p14:creationId xmlns:p14="http://schemas.microsoft.com/office/powerpoint/2010/main" val="231194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0C8D3-AD70-4ABB-A08B-96F617FE4BDF}"/>
              </a:ext>
            </a:extLst>
          </p:cNvPr>
          <p:cNvSpPr/>
          <p:nvPr/>
        </p:nvSpPr>
        <p:spPr>
          <a:xfrm>
            <a:off x="1857702" y="0"/>
            <a:ext cx="44323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40" b="1" dirty="0">
                <a:solidFill>
                  <a:schemeClr val="tx1"/>
                </a:solidFill>
              </a:rPr>
              <a:t>Quelques résultats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4D5E0C53-282F-4D10-94CA-E292829B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97" y="1693374"/>
            <a:ext cx="7623216" cy="350854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9E57C58E-862C-4160-99DF-C6CF0C93BE75}"/>
              </a:ext>
            </a:extLst>
          </p:cNvPr>
          <p:cNvSpPr/>
          <p:nvPr/>
        </p:nvSpPr>
        <p:spPr>
          <a:xfrm>
            <a:off x="3429787" y="953342"/>
            <a:ext cx="3046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Rendement en grains du riz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(Saison culturale 2021-2022)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8D5F9F7-4A7B-4BA9-8C16-878196FFC7B9}"/>
              </a:ext>
            </a:extLst>
          </p:cNvPr>
          <p:cNvSpPr/>
          <p:nvPr/>
        </p:nvSpPr>
        <p:spPr>
          <a:xfrm>
            <a:off x="1370479" y="5417504"/>
            <a:ext cx="7442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Pas d’effet significatif de l’inoculation des vers de terre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Rendement en grains du riz plus important lorsque le semis est décalé</a:t>
            </a:r>
          </a:p>
        </p:txBody>
      </p:sp>
    </p:spTree>
    <p:extLst>
      <p:ext uri="{BB962C8B-B14F-4D97-AF65-F5344CB8AC3E}">
        <p14:creationId xmlns:p14="http://schemas.microsoft.com/office/powerpoint/2010/main" val="153879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0C8D3-AD70-4ABB-A08B-96F617FE4BDF}"/>
              </a:ext>
            </a:extLst>
          </p:cNvPr>
          <p:cNvSpPr/>
          <p:nvPr/>
        </p:nvSpPr>
        <p:spPr>
          <a:xfrm>
            <a:off x="1857702" y="0"/>
            <a:ext cx="44323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40" b="1" dirty="0">
                <a:solidFill>
                  <a:schemeClr val="tx1"/>
                </a:solidFill>
              </a:rPr>
              <a:t>Quelques résultats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49C1B04-E244-47E2-8B66-B94B11B97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615593"/>
              </p:ext>
            </p:extLst>
          </p:nvPr>
        </p:nvGraphicFramePr>
        <p:xfrm>
          <a:off x="688664" y="1587423"/>
          <a:ext cx="856011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B183C55-C6BE-4BB3-82A3-FBEF817757D5}"/>
              </a:ext>
            </a:extLst>
          </p:cNvPr>
          <p:cNvSpPr txBox="1"/>
          <p:nvPr/>
        </p:nvSpPr>
        <p:spPr>
          <a:xfrm rot="16200000">
            <a:off x="-794334" y="3275111"/>
            <a:ext cx="2361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Rendement en grains (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/ha)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1BD472-0AF9-4A8F-8B71-8F40B4C4BB78}"/>
              </a:ext>
            </a:extLst>
          </p:cNvPr>
          <p:cNvSpPr txBox="1"/>
          <p:nvPr/>
        </p:nvSpPr>
        <p:spPr>
          <a:xfrm rot="18191490">
            <a:off x="748277" y="4735941"/>
            <a:ext cx="57740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5DAB17-C4D4-48FA-ACE0-D1674BDEB1C5}"/>
              </a:ext>
            </a:extLst>
          </p:cNvPr>
          <p:cNvSpPr txBox="1"/>
          <p:nvPr/>
        </p:nvSpPr>
        <p:spPr>
          <a:xfrm rot="18191490">
            <a:off x="1056054" y="4735941"/>
            <a:ext cx="57740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909ACD-457A-412A-8A8A-F721C1863132}"/>
              </a:ext>
            </a:extLst>
          </p:cNvPr>
          <p:cNvSpPr txBox="1"/>
          <p:nvPr/>
        </p:nvSpPr>
        <p:spPr>
          <a:xfrm rot="18191490">
            <a:off x="1408822" y="4735941"/>
            <a:ext cx="57740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03E962-587E-42C3-8F8E-2B841709F377}"/>
              </a:ext>
            </a:extLst>
          </p:cNvPr>
          <p:cNvSpPr txBox="1"/>
          <p:nvPr/>
        </p:nvSpPr>
        <p:spPr>
          <a:xfrm rot="18191490">
            <a:off x="1716599" y="4735941"/>
            <a:ext cx="57740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9758968-D3C4-490E-BE96-464325C4DB1D}"/>
              </a:ext>
            </a:extLst>
          </p:cNvPr>
          <p:cNvSpPr txBox="1"/>
          <p:nvPr/>
        </p:nvSpPr>
        <p:spPr>
          <a:xfrm rot="18191490">
            <a:off x="2021889" y="4735941"/>
            <a:ext cx="57740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D663EE-3C92-4620-B562-1C91028A184B}"/>
              </a:ext>
            </a:extLst>
          </p:cNvPr>
          <p:cNvSpPr txBox="1"/>
          <p:nvPr/>
        </p:nvSpPr>
        <p:spPr>
          <a:xfrm rot="18191490">
            <a:off x="2325362" y="4735941"/>
            <a:ext cx="57740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F1CABA4-42BD-4B18-9F27-EA0FB8EB4F0B}"/>
              </a:ext>
            </a:extLst>
          </p:cNvPr>
          <p:cNvSpPr txBox="1"/>
          <p:nvPr/>
        </p:nvSpPr>
        <p:spPr>
          <a:xfrm rot="18191490">
            <a:off x="2680597" y="4735941"/>
            <a:ext cx="57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429BDF6-BCE0-4D33-90F8-D758B78A8301}"/>
              </a:ext>
            </a:extLst>
          </p:cNvPr>
          <p:cNvSpPr txBox="1"/>
          <p:nvPr/>
        </p:nvSpPr>
        <p:spPr>
          <a:xfrm rot="18191490">
            <a:off x="2997856" y="4735941"/>
            <a:ext cx="577402" cy="276999"/>
          </a:xfrm>
          <a:prstGeom prst="rect">
            <a:avLst/>
          </a:prstGeom>
          <a:solidFill>
            <a:srgbClr val="E2C0FD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49DAB32-A880-4A16-801E-F1E5B4C9FCD2}"/>
              </a:ext>
            </a:extLst>
          </p:cNvPr>
          <p:cNvSpPr txBox="1"/>
          <p:nvPr/>
        </p:nvSpPr>
        <p:spPr>
          <a:xfrm rot="18191490">
            <a:off x="3274757" y="4771490"/>
            <a:ext cx="662361" cy="276999"/>
          </a:xfrm>
          <a:prstGeom prst="rect">
            <a:avLst/>
          </a:prstGeom>
          <a:solidFill>
            <a:srgbClr val="E2C0FD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SFR10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669D3D0-CF45-4F85-8DAE-BFA3279A0EA9}"/>
              </a:ext>
            </a:extLst>
          </p:cNvPr>
          <p:cNvSpPr txBox="1"/>
          <p:nvPr/>
        </p:nvSpPr>
        <p:spPr>
          <a:xfrm rot="18191490">
            <a:off x="3596889" y="4771490"/>
            <a:ext cx="662361" cy="276999"/>
          </a:xfrm>
          <a:prstGeom prst="rect">
            <a:avLst/>
          </a:prstGeom>
          <a:solidFill>
            <a:srgbClr val="E2C0FD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SFR11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2E252A-FF0C-44A2-9D7A-7C3CE9C5A563}"/>
              </a:ext>
            </a:extLst>
          </p:cNvPr>
          <p:cNvSpPr txBox="1"/>
          <p:nvPr/>
        </p:nvSpPr>
        <p:spPr>
          <a:xfrm rot="18191490">
            <a:off x="3883222" y="4771490"/>
            <a:ext cx="66236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SFR12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D84C8AD-7543-4485-AFDE-EAE42B15A249}"/>
              </a:ext>
            </a:extLst>
          </p:cNvPr>
          <p:cNvSpPr txBox="1"/>
          <p:nvPr/>
        </p:nvSpPr>
        <p:spPr>
          <a:xfrm rot="18191490">
            <a:off x="4217489" y="4771490"/>
            <a:ext cx="66236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SFR13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0574AFB-480E-4706-88E1-A1742A6111CE}"/>
              </a:ext>
            </a:extLst>
          </p:cNvPr>
          <p:cNvSpPr txBox="1"/>
          <p:nvPr/>
        </p:nvSpPr>
        <p:spPr>
          <a:xfrm rot="18191490">
            <a:off x="4583198" y="4771490"/>
            <a:ext cx="66236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SFR14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0F8CED6-0CF5-40DB-B678-C5D992F40340}"/>
              </a:ext>
            </a:extLst>
          </p:cNvPr>
          <p:cNvSpPr txBox="1"/>
          <p:nvPr/>
        </p:nvSpPr>
        <p:spPr>
          <a:xfrm rot="18191490">
            <a:off x="4893402" y="4771490"/>
            <a:ext cx="66236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SFR15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159E3D1-1DDD-4D42-AF98-1ED4190BF9D4}"/>
              </a:ext>
            </a:extLst>
          </p:cNvPr>
          <p:cNvSpPr txBox="1"/>
          <p:nvPr/>
        </p:nvSpPr>
        <p:spPr>
          <a:xfrm rot="18191490">
            <a:off x="5201180" y="4771490"/>
            <a:ext cx="662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SFR16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91B6BB7-517E-49E8-B217-1F21C1DDA5C9}"/>
              </a:ext>
            </a:extLst>
          </p:cNvPr>
          <p:cNvSpPr txBox="1"/>
          <p:nvPr/>
        </p:nvSpPr>
        <p:spPr>
          <a:xfrm rot="18191490">
            <a:off x="5495125" y="4771490"/>
            <a:ext cx="66236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SFR17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9EDC25-8E77-4429-A7EF-7226AE286538}"/>
              </a:ext>
            </a:extLst>
          </p:cNvPr>
          <p:cNvSpPr txBox="1"/>
          <p:nvPr/>
        </p:nvSpPr>
        <p:spPr>
          <a:xfrm rot="18191490">
            <a:off x="5801833" y="4771490"/>
            <a:ext cx="66236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SFR18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DB50572-5165-4DF3-9529-53C8D0F0F044}"/>
              </a:ext>
            </a:extLst>
          </p:cNvPr>
          <p:cNvSpPr txBox="1"/>
          <p:nvPr/>
        </p:nvSpPr>
        <p:spPr>
          <a:xfrm rot="18191490">
            <a:off x="6119705" y="4771490"/>
            <a:ext cx="66236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SFR19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6191AD9-B3F8-4129-8778-27B9EFB777CC}"/>
              </a:ext>
            </a:extLst>
          </p:cNvPr>
          <p:cNvSpPr txBox="1"/>
          <p:nvPr/>
        </p:nvSpPr>
        <p:spPr>
          <a:xfrm rot="18191490">
            <a:off x="6452565" y="4771490"/>
            <a:ext cx="66236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SFR20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C0E3FFE-69C0-4C18-BC47-9931530E0DD6}"/>
              </a:ext>
            </a:extLst>
          </p:cNvPr>
          <p:cNvSpPr txBox="1"/>
          <p:nvPr/>
        </p:nvSpPr>
        <p:spPr>
          <a:xfrm rot="18191490">
            <a:off x="6770711" y="4771490"/>
            <a:ext cx="66236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SFR22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C9AC568-656A-4DE5-91E4-85F666D0A480}"/>
              </a:ext>
            </a:extLst>
          </p:cNvPr>
          <p:cNvSpPr txBox="1"/>
          <p:nvPr/>
        </p:nvSpPr>
        <p:spPr>
          <a:xfrm rot="18191490">
            <a:off x="7121635" y="4771490"/>
            <a:ext cx="66236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SFR24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B4E10B4-62E4-4E4F-88EF-5D4977815D55}"/>
              </a:ext>
            </a:extLst>
          </p:cNvPr>
          <p:cNvSpPr txBox="1"/>
          <p:nvPr/>
        </p:nvSpPr>
        <p:spPr>
          <a:xfrm rot="18191490">
            <a:off x="7437780" y="4771490"/>
            <a:ext cx="66236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SFR31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B9B2316-FA5A-4649-ABBC-25ED191B3F94}"/>
              </a:ext>
            </a:extLst>
          </p:cNvPr>
          <p:cNvSpPr txBox="1"/>
          <p:nvPr/>
        </p:nvSpPr>
        <p:spPr>
          <a:xfrm rot="18191490">
            <a:off x="7731727" y="4771490"/>
            <a:ext cx="66236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SFR32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93BF725-929F-4E2B-B912-19EE662684D8}"/>
              </a:ext>
            </a:extLst>
          </p:cNvPr>
          <p:cNvSpPr txBox="1"/>
          <p:nvPr/>
        </p:nvSpPr>
        <p:spPr>
          <a:xfrm rot="18191490">
            <a:off x="8063556" y="4771490"/>
            <a:ext cx="66236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SFR35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4A9E298-EF71-4180-BB5F-FCFC26AD4E49}"/>
              </a:ext>
            </a:extLst>
          </p:cNvPr>
          <p:cNvSpPr txBox="1"/>
          <p:nvPr/>
        </p:nvSpPr>
        <p:spPr>
          <a:xfrm rot="18191490">
            <a:off x="8382734" y="4771490"/>
            <a:ext cx="66236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SFR36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C576976-0BDD-4298-B7AD-D9FB7FFFF242}"/>
              </a:ext>
            </a:extLst>
          </p:cNvPr>
          <p:cNvSpPr txBox="1"/>
          <p:nvPr/>
        </p:nvSpPr>
        <p:spPr>
          <a:xfrm rot="18191490">
            <a:off x="335232" y="5312525"/>
            <a:ext cx="66236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Fumier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0EDAC50-93AA-4D58-8E72-546D26B0561D}"/>
              </a:ext>
            </a:extLst>
          </p:cNvPr>
          <p:cNvSpPr txBox="1"/>
          <p:nvPr/>
        </p:nvSpPr>
        <p:spPr>
          <a:xfrm rot="18191490">
            <a:off x="361365" y="5490791"/>
            <a:ext cx="1088404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Fumier+NPK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A18F09F-5375-482E-A47E-461B68702521}"/>
              </a:ext>
            </a:extLst>
          </p:cNvPr>
          <p:cNvSpPr txBox="1"/>
          <p:nvPr/>
        </p:nvSpPr>
        <p:spPr>
          <a:xfrm rot="18191490">
            <a:off x="1043277" y="5312525"/>
            <a:ext cx="66236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Fumier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E448FCB-AA06-43E6-AEDE-60E233B924A6}"/>
              </a:ext>
            </a:extLst>
          </p:cNvPr>
          <p:cNvSpPr txBox="1"/>
          <p:nvPr/>
        </p:nvSpPr>
        <p:spPr>
          <a:xfrm rot="18191490">
            <a:off x="1080379" y="5469476"/>
            <a:ext cx="1037463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Fumier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amél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61F55B-C2D9-4BF7-A86E-403D0E0931BD}"/>
              </a:ext>
            </a:extLst>
          </p:cNvPr>
          <p:cNvSpPr txBox="1"/>
          <p:nvPr/>
        </p:nvSpPr>
        <p:spPr>
          <a:xfrm rot="18191490">
            <a:off x="1552591" y="5369538"/>
            <a:ext cx="798617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Compost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F18D6DE-4FD9-46DC-A65E-8F971FD4727E}"/>
              </a:ext>
            </a:extLst>
          </p:cNvPr>
          <p:cNvSpPr txBox="1"/>
          <p:nvPr/>
        </p:nvSpPr>
        <p:spPr>
          <a:xfrm rot="18191490">
            <a:off x="1902403" y="5340696"/>
            <a:ext cx="729687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Lombric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2FE2B27-2368-4523-9B40-398EB0BA3F95}"/>
              </a:ext>
            </a:extLst>
          </p:cNvPr>
          <p:cNvSpPr txBox="1"/>
          <p:nvPr/>
        </p:nvSpPr>
        <p:spPr>
          <a:xfrm rot="18191490">
            <a:off x="2407877" y="5244781"/>
            <a:ext cx="500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NPK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6D36871-239E-4E5B-9C37-F72FD337B481}"/>
              </a:ext>
            </a:extLst>
          </p:cNvPr>
          <p:cNvSpPr txBox="1"/>
          <p:nvPr/>
        </p:nvSpPr>
        <p:spPr>
          <a:xfrm rot="18191490">
            <a:off x="2392535" y="5413806"/>
            <a:ext cx="904415" cy="276999"/>
          </a:xfrm>
          <a:prstGeom prst="rect">
            <a:avLst/>
          </a:prstGeom>
          <a:solidFill>
            <a:srgbClr val="E2C0FD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F+dolomie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6F5B14F-95F3-4F5F-9417-80E675C0A0FC}"/>
              </a:ext>
            </a:extLst>
          </p:cNvPr>
          <p:cNvSpPr txBox="1"/>
          <p:nvPr/>
        </p:nvSpPr>
        <p:spPr>
          <a:xfrm rot="18191490">
            <a:off x="2757453" y="5433135"/>
            <a:ext cx="837089" cy="276999"/>
          </a:xfrm>
          <a:prstGeom prst="rect">
            <a:avLst/>
          </a:prstGeom>
          <a:solidFill>
            <a:srgbClr val="E2C0FD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F+cendre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EFE1C49-9046-4FA2-9EDF-B971610E6C72}"/>
              </a:ext>
            </a:extLst>
          </p:cNvPr>
          <p:cNvSpPr txBox="1"/>
          <p:nvPr/>
        </p:nvSpPr>
        <p:spPr>
          <a:xfrm rot="18191490">
            <a:off x="3007597" y="5468727"/>
            <a:ext cx="957313" cy="276999"/>
          </a:xfrm>
          <a:prstGeom prst="rect">
            <a:avLst/>
          </a:prstGeom>
          <a:solidFill>
            <a:srgbClr val="E2C0FD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F+hyperfos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49E1632-EAF8-49A3-AD15-2898FC8144F2}"/>
              </a:ext>
            </a:extLst>
          </p:cNvPr>
          <p:cNvSpPr txBox="1"/>
          <p:nvPr/>
        </p:nvSpPr>
        <p:spPr>
          <a:xfrm rot="18191490">
            <a:off x="3496985" y="5355452"/>
            <a:ext cx="764953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F+C+LC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42476B4-B135-449A-8509-BC9C4F288D48}"/>
              </a:ext>
            </a:extLst>
          </p:cNvPr>
          <p:cNvSpPr txBox="1"/>
          <p:nvPr/>
        </p:nvSpPr>
        <p:spPr>
          <a:xfrm rot="18191490">
            <a:off x="3309874" y="5674203"/>
            <a:ext cx="1356462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F+C+LC+Cendre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79146BA-D478-420F-814E-BEBE09018358}"/>
              </a:ext>
            </a:extLst>
          </p:cNvPr>
          <p:cNvSpPr txBox="1"/>
          <p:nvPr/>
        </p:nvSpPr>
        <p:spPr>
          <a:xfrm rot="18191490">
            <a:off x="3571978" y="5721154"/>
            <a:ext cx="1468672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F+C+LC+Hyperfos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FDCC7B9-07AF-4AFB-B677-B5713E764D0C}"/>
              </a:ext>
            </a:extLst>
          </p:cNvPr>
          <p:cNvSpPr txBox="1"/>
          <p:nvPr/>
        </p:nvSpPr>
        <p:spPr>
          <a:xfrm rot="18191490">
            <a:off x="4363781" y="5439568"/>
            <a:ext cx="909223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F+C+guan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791130C-D218-462F-A184-9F8770916CF1}"/>
              </a:ext>
            </a:extLst>
          </p:cNvPr>
          <p:cNvSpPr txBox="1"/>
          <p:nvPr/>
        </p:nvSpPr>
        <p:spPr>
          <a:xfrm rot="18191490">
            <a:off x="4971741" y="5244110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B810BD1-9006-4102-8E49-FD1DC0CB09F9}"/>
              </a:ext>
            </a:extLst>
          </p:cNvPr>
          <p:cNvSpPr txBox="1"/>
          <p:nvPr/>
        </p:nvSpPr>
        <p:spPr>
          <a:xfrm rot="18191490">
            <a:off x="4747366" y="5546489"/>
            <a:ext cx="1107996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Lisier+cendre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33887BC-89FA-439D-B95B-E3EDBE89C3DD}"/>
              </a:ext>
            </a:extLst>
          </p:cNvPr>
          <p:cNvSpPr txBox="1"/>
          <p:nvPr/>
        </p:nvSpPr>
        <p:spPr>
          <a:xfrm rot="18191490">
            <a:off x="5277168" y="5437358"/>
            <a:ext cx="875561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Fumier 18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FCD16E0-685C-4689-9964-5C6938C15F3B}"/>
              </a:ext>
            </a:extLst>
          </p:cNvPr>
          <p:cNvSpPr txBox="1"/>
          <p:nvPr/>
        </p:nvSpPr>
        <p:spPr>
          <a:xfrm rot="18191490">
            <a:off x="5531868" y="5456535"/>
            <a:ext cx="978153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F+C+LC 18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4714C97-2293-4EF6-BD69-2293DE73AF22}"/>
              </a:ext>
            </a:extLst>
          </p:cNvPr>
          <p:cNvSpPr txBox="1"/>
          <p:nvPr/>
        </p:nvSpPr>
        <p:spPr>
          <a:xfrm rot="18191490">
            <a:off x="5860869" y="5473577"/>
            <a:ext cx="962123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Fumier frac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613FF47-6C42-4140-9956-7CD5E7EC4114}"/>
              </a:ext>
            </a:extLst>
          </p:cNvPr>
          <p:cNvSpPr txBox="1"/>
          <p:nvPr/>
        </p:nvSpPr>
        <p:spPr>
          <a:xfrm rot="18191490">
            <a:off x="6067248" y="5549172"/>
            <a:ext cx="111440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Fumier mulch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38CA323-95F8-4F55-A016-F1E021A083F5}"/>
              </a:ext>
            </a:extLst>
          </p:cNvPr>
          <p:cNvSpPr txBox="1"/>
          <p:nvPr/>
        </p:nvSpPr>
        <p:spPr>
          <a:xfrm rot="18191490">
            <a:off x="6250742" y="5617785"/>
            <a:ext cx="1306768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F+C+LC+fientes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E2B7A03-4543-4E47-A9E2-E3BC5C72D1EC}"/>
              </a:ext>
            </a:extLst>
          </p:cNvPr>
          <p:cNvSpPr txBox="1"/>
          <p:nvPr/>
        </p:nvSpPr>
        <p:spPr>
          <a:xfrm rot="18191490">
            <a:off x="7267652" y="5230101"/>
            <a:ext cx="38023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D6C0866-A58F-4C12-8C87-119761B6E4B2}"/>
              </a:ext>
            </a:extLst>
          </p:cNvPr>
          <p:cNvSpPr txBox="1"/>
          <p:nvPr/>
        </p:nvSpPr>
        <p:spPr>
          <a:xfrm rot="18191490">
            <a:off x="7561599" y="5230101"/>
            <a:ext cx="38023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FCCC96E-6113-4B61-BF8F-21B99B61174B}"/>
              </a:ext>
            </a:extLst>
          </p:cNvPr>
          <p:cNvSpPr txBox="1"/>
          <p:nvPr/>
        </p:nvSpPr>
        <p:spPr>
          <a:xfrm rot="18191490">
            <a:off x="7893428" y="5230101"/>
            <a:ext cx="38023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194A17E-DFDE-48B4-8ED9-868D2654C9A9}"/>
              </a:ext>
            </a:extLst>
          </p:cNvPr>
          <p:cNvSpPr txBox="1"/>
          <p:nvPr/>
        </p:nvSpPr>
        <p:spPr>
          <a:xfrm rot="18191490">
            <a:off x="8212606" y="5230101"/>
            <a:ext cx="38023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</a:p>
        </p:txBody>
      </p:sp>
      <p:sp>
        <p:nvSpPr>
          <p:cNvPr id="58" name="Flèche vers le bas 90">
            <a:extLst>
              <a:ext uri="{FF2B5EF4-FFF2-40B4-BE49-F238E27FC236}">
                <a16:creationId xmlns:a16="http://schemas.microsoft.com/office/drawing/2014/main" id="{21EA1AB6-B09B-4DEA-8224-0DD287581CF9}"/>
              </a:ext>
            </a:extLst>
          </p:cNvPr>
          <p:cNvSpPr/>
          <p:nvPr/>
        </p:nvSpPr>
        <p:spPr>
          <a:xfrm>
            <a:off x="1969735" y="2331254"/>
            <a:ext cx="120155" cy="444737"/>
          </a:xfrm>
          <a:prstGeom prst="downArrow">
            <a:avLst/>
          </a:prstGeom>
          <a:solidFill>
            <a:srgbClr val="071AEF"/>
          </a:solidFill>
          <a:ln>
            <a:solidFill>
              <a:srgbClr val="071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Flèche vers le bas 91">
            <a:extLst>
              <a:ext uri="{FF2B5EF4-FFF2-40B4-BE49-F238E27FC236}">
                <a16:creationId xmlns:a16="http://schemas.microsoft.com/office/drawing/2014/main" id="{E378C9C1-3796-4815-9A82-FA3543D03B90}"/>
              </a:ext>
            </a:extLst>
          </p:cNvPr>
          <p:cNvSpPr/>
          <p:nvPr/>
        </p:nvSpPr>
        <p:spPr>
          <a:xfrm>
            <a:off x="3925444" y="2583136"/>
            <a:ext cx="120155" cy="444737"/>
          </a:xfrm>
          <a:prstGeom prst="downArrow">
            <a:avLst/>
          </a:prstGeom>
          <a:solidFill>
            <a:srgbClr val="071AEF"/>
          </a:solidFill>
          <a:ln>
            <a:solidFill>
              <a:srgbClr val="071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Flèche vers le bas 92">
            <a:extLst>
              <a:ext uri="{FF2B5EF4-FFF2-40B4-BE49-F238E27FC236}">
                <a16:creationId xmlns:a16="http://schemas.microsoft.com/office/drawing/2014/main" id="{9E97F866-3806-4A87-BAAC-F146497611EB}"/>
              </a:ext>
            </a:extLst>
          </p:cNvPr>
          <p:cNvSpPr/>
          <p:nvPr/>
        </p:nvSpPr>
        <p:spPr>
          <a:xfrm>
            <a:off x="6173956" y="2320200"/>
            <a:ext cx="120155" cy="444737"/>
          </a:xfrm>
          <a:prstGeom prst="downArrow">
            <a:avLst/>
          </a:prstGeom>
          <a:solidFill>
            <a:srgbClr val="071AEF"/>
          </a:solidFill>
          <a:ln>
            <a:solidFill>
              <a:srgbClr val="071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Flèche vers le bas 93">
            <a:extLst>
              <a:ext uri="{FF2B5EF4-FFF2-40B4-BE49-F238E27FC236}">
                <a16:creationId xmlns:a16="http://schemas.microsoft.com/office/drawing/2014/main" id="{A8B2D2A9-95A0-4594-AD06-9ADF967181E8}"/>
              </a:ext>
            </a:extLst>
          </p:cNvPr>
          <p:cNvSpPr/>
          <p:nvPr/>
        </p:nvSpPr>
        <p:spPr>
          <a:xfrm>
            <a:off x="7122158" y="2202572"/>
            <a:ext cx="120155" cy="444737"/>
          </a:xfrm>
          <a:prstGeom prst="downArrow">
            <a:avLst/>
          </a:prstGeom>
          <a:solidFill>
            <a:srgbClr val="071AEF"/>
          </a:solidFill>
          <a:ln>
            <a:solidFill>
              <a:srgbClr val="071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Flèche vers le bas 94">
            <a:extLst>
              <a:ext uri="{FF2B5EF4-FFF2-40B4-BE49-F238E27FC236}">
                <a16:creationId xmlns:a16="http://schemas.microsoft.com/office/drawing/2014/main" id="{0263A4AA-8F9A-49BC-80F0-B3FCB9C1DCD4}"/>
              </a:ext>
            </a:extLst>
          </p:cNvPr>
          <p:cNvSpPr/>
          <p:nvPr/>
        </p:nvSpPr>
        <p:spPr>
          <a:xfrm>
            <a:off x="8704835" y="1861766"/>
            <a:ext cx="120155" cy="444737"/>
          </a:xfrm>
          <a:prstGeom prst="downArrow">
            <a:avLst/>
          </a:prstGeom>
          <a:solidFill>
            <a:srgbClr val="071AEF"/>
          </a:solidFill>
          <a:ln>
            <a:solidFill>
              <a:srgbClr val="071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69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6497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0C8D3-AD70-4ABB-A08B-96F617FE4BDF}"/>
              </a:ext>
            </a:extLst>
          </p:cNvPr>
          <p:cNvSpPr/>
          <p:nvPr/>
        </p:nvSpPr>
        <p:spPr>
          <a:xfrm>
            <a:off x="1857702" y="0"/>
            <a:ext cx="44323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40" b="1" dirty="0">
                <a:solidFill>
                  <a:schemeClr val="tx1"/>
                </a:solidFill>
              </a:rPr>
              <a:t>Quelques résultats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881D16E5-F9F8-4FC1-869C-F276FA8F3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665652"/>
              </p:ext>
            </p:extLst>
          </p:nvPr>
        </p:nvGraphicFramePr>
        <p:xfrm>
          <a:off x="1762760" y="1511300"/>
          <a:ext cx="6380480" cy="369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97FA5A0-B5AA-4AE7-ABBD-840D33C01CB1}"/>
              </a:ext>
            </a:extLst>
          </p:cNvPr>
          <p:cNvSpPr/>
          <p:nvPr/>
        </p:nvSpPr>
        <p:spPr>
          <a:xfrm>
            <a:off x="3429787" y="953342"/>
            <a:ext cx="3046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Teneur en carbone du sol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(saison culturale 2021-2022)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40CBD-7CF1-4B17-9B88-3D817CBFFBE3}"/>
              </a:ext>
            </a:extLst>
          </p:cNvPr>
          <p:cNvSpPr/>
          <p:nvPr/>
        </p:nvSpPr>
        <p:spPr>
          <a:xfrm>
            <a:off x="1370479" y="5417504"/>
            <a:ext cx="7442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Pas de différence significative sur la teneur en C du sol</a:t>
            </a:r>
          </a:p>
        </p:txBody>
      </p:sp>
    </p:spTree>
    <p:extLst>
      <p:ext uri="{BB962C8B-B14F-4D97-AF65-F5344CB8AC3E}">
        <p14:creationId xmlns:p14="http://schemas.microsoft.com/office/powerpoint/2010/main" val="981677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8369</TotalTime>
  <Words>1069</Words>
  <Application>Microsoft Office PowerPoint</Application>
  <PresentationFormat>Format A4 (210 x 297 mm)</PresentationFormat>
  <Paragraphs>179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EBlanchart</dc:creator>
  <cp:lastModifiedBy>Madagascar 1</cp:lastModifiedBy>
  <cp:revision>132</cp:revision>
  <dcterms:created xsi:type="dcterms:W3CDTF">2021-05-27T15:50:37Z</dcterms:created>
  <dcterms:modified xsi:type="dcterms:W3CDTF">2023-06-02T06:17:10Z</dcterms:modified>
</cp:coreProperties>
</file>