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9" r:id="rId3"/>
    <p:sldId id="270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1E3"/>
    <a:srgbClr val="E5F4FF"/>
    <a:srgbClr val="EEFFF0"/>
    <a:srgbClr val="9FEAFF"/>
    <a:srgbClr val="1384DF"/>
    <a:srgbClr val="0833F8"/>
    <a:srgbClr val="E6DFFF"/>
    <a:srgbClr val="FAFFEB"/>
    <a:srgbClr val="D1C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9" autoAdjust="0"/>
    <p:restoredTop sz="94676"/>
  </p:normalViewPr>
  <p:slideViewPr>
    <p:cSldViewPr snapToGrid="0" snapToObjects="1" showGuides="1">
      <p:cViewPr varScale="1">
        <p:scale>
          <a:sx n="106" d="100"/>
          <a:sy n="106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Mahery\M&#233;moire%20de%20fin%20d'&#233;tude%20INGENIORAT\Rapport%20d'enqu&#234;te%20Imerintsiatosika\stats%20genre,%20fokontany,%20taille%20%20exploi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Taille des exploitations</a:t>
            </a:r>
          </a:p>
        </c:rich>
      </c:tx>
      <c:layout>
        <c:manualLayout>
          <c:xMode val="edge"/>
          <c:yMode val="edge"/>
          <c:x val="0.28608811770789844"/>
          <c:y val="8.241143511805668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50661282258771"/>
          <c:y val="0.19717612731145839"/>
          <c:w val="0.85402417485752957"/>
          <c:h val="0.719081502962604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ED-4475-B026-1ED3CCE46A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ED-4475-B026-1ED3CCE46A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ED-4475-B026-1ED3CCE46A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4ED-4475-B026-1ED3CCE46A43}"/>
                </c:ext>
              </c:extLst>
            </c:dLbl>
            <c:dLbl>
              <c:idx val="1"/>
              <c:layout>
                <c:manualLayout>
                  <c:x val="5.876000496009227E-17"/>
                  <c:y val="1.54320987654320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4ED-4475-B026-1ED3CCE46A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4ED-4475-B026-1ED3CCE46A43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'Taille de l''exploitation'!$I$9:$I$11</c:f>
              <c:strCache>
                <c:ptCount val="3"/>
                <c:pt idx="0">
                  <c:v>Grande exploitation</c:v>
                </c:pt>
                <c:pt idx="1">
                  <c:v>Moyenne exploitation</c:v>
                </c:pt>
                <c:pt idx="2">
                  <c:v>Petite exploitaion</c:v>
                </c:pt>
              </c:strCache>
            </c:strRef>
          </c:cat>
          <c:val>
            <c:numRef>
              <c:f>'Taille de l''exploitation'!$J$9:$J$11</c:f>
              <c:numCache>
                <c:formatCode>0.000</c:formatCode>
                <c:ptCount val="3"/>
                <c:pt idx="0">
                  <c:v>9</c:v>
                </c:pt>
                <c:pt idx="1">
                  <c:v>19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ED-4475-B026-1ED3CCE46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576664"/>
        <c:axId val="445576992"/>
      </c:barChart>
      <c:catAx>
        <c:axId val="445576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5576992"/>
        <c:crosses val="autoZero"/>
        <c:auto val="1"/>
        <c:lblAlgn val="ctr"/>
        <c:lblOffset val="100"/>
        <c:noMultiLvlLbl val="0"/>
      </c:catAx>
      <c:valAx>
        <c:axId val="44557699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Effectif</a:t>
                </a:r>
              </a:p>
            </c:rich>
          </c:tx>
          <c:layout>
            <c:manualLayout>
              <c:xMode val="edge"/>
              <c:yMode val="edge"/>
              <c:x val="0"/>
              <c:y val="0.39766938094421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5576664"/>
        <c:crosses val="autoZero"/>
        <c:crossBetween val="between"/>
      </c:valAx>
      <c:spPr>
        <a:solidFill>
          <a:schemeClr val="bg1"/>
        </a:solidFill>
        <a:ln>
          <a:solidFill>
            <a:srgbClr val="808080"/>
          </a:solidFill>
          <a:prstDash val="solid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Genre</a:t>
            </a:r>
          </a:p>
        </c:rich>
      </c:tx>
      <c:layout>
        <c:manualLayout>
          <c:xMode val="edge"/>
          <c:yMode val="edge"/>
          <c:x val="0.42479913647880263"/>
          <c:y val="0.1077920535345933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9669870449467216E-2"/>
          <c:y val="0.17332286913363235"/>
          <c:w val="0.98033005297648346"/>
          <c:h val="0.67087617263949506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  <a:effectLst/>
          </c:spPr>
          <c:dPt>
            <c:idx val="0"/>
            <c:bubble3D val="0"/>
            <c:spPr>
              <a:solidFill>
                <a:srgbClr val="FF999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6D09-4C32-8970-027F239802D7}"/>
              </c:ext>
            </c:extLst>
          </c:dPt>
          <c:dPt>
            <c:idx val="1"/>
            <c:bubble3D val="0"/>
            <c:spPr>
              <a:solidFill>
                <a:srgbClr val="0099C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6D09-4C32-8970-027F239802D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D09-4C32-8970-027F239802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32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D09-4C32-8970-027F239802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Genre!$I$9:$I$10</c:f>
              <c:strCache>
                <c:ptCount val="2"/>
                <c:pt idx="0">
                  <c:v>Féminin</c:v>
                </c:pt>
                <c:pt idx="1">
                  <c:v>Masculin</c:v>
                </c:pt>
              </c:strCache>
            </c:strRef>
          </c:cat>
          <c:val>
            <c:numRef>
              <c:f>Genre!$J$9:$J$10</c:f>
              <c:numCache>
                <c:formatCode>0.000</c:formatCode>
                <c:ptCount val="2"/>
                <c:pt idx="0">
                  <c:v>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09-4C32-8970-027F239802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ln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6284374872978367E-2"/>
          <c:y val="0.82238363096361777"/>
          <c:w val="0.69632235715995461"/>
          <c:h val="0.14632993820538209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40DD3-05C9-4768-B7F3-C33D528194A0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CDF09-3C89-4B78-AC07-A7EEA5F4C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24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DF09-3C89-4B78-AC07-A7EEA5F4CE3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98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DF09-3C89-4B78-AC07-A7EEA5F4CE3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447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DF09-3C89-4B78-AC07-A7EEA5F4CE3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96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DF09-3C89-4B78-AC07-A7EEA5F4CE3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81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DF09-3C89-4B78-AC07-A7EEA5F4CE3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884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DF09-3C89-4B78-AC07-A7EEA5F4CE3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82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DF09-3C89-4B78-AC07-A7EEA5F4CE3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66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DF09-3C89-4B78-AC07-A7EEA5F4CE3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25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DF09-3C89-4B78-AC07-A7EEA5F4CE3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667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DF09-3C89-4B78-AC07-A7EEA5F4CE3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690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deux phases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DF09-3C89-4B78-AC07-A7EEA5F4CE3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72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77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88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92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53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30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6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24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26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64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27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02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56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8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pixabay.com/fr/bo%C3%AEte-de-dialogue-erreur-ic%C3%B4ne-1294429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pixabay.com/fr/plus-vert-bouton-ajouter-positif-297823/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30E1D-6938-F449-8AAF-7491C8A138E2}"/>
              </a:ext>
            </a:extLst>
          </p:cNvPr>
          <p:cNvSpPr/>
          <p:nvPr/>
        </p:nvSpPr>
        <p:spPr>
          <a:xfrm>
            <a:off x="346363" y="1814003"/>
            <a:ext cx="9199418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200" dirty="0"/>
              <a:t>WP1: Conception multi-acteurs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A649D4-3387-0943-99A2-77DE7016A197}"/>
              </a:ext>
            </a:extLst>
          </p:cNvPr>
          <p:cNvSpPr txBox="1"/>
          <p:nvPr/>
        </p:nvSpPr>
        <p:spPr>
          <a:xfrm>
            <a:off x="2110035" y="4275608"/>
            <a:ext cx="6275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Equipe INNOV’EARTH, 2022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6497566" y="254849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5" name="Image 14">
            <a:extLst>
              <a:ext uri="{FF2B5EF4-FFF2-40B4-BE49-F238E27FC236}">
                <a16:creationId xmlns:a16="http://schemas.microsoft.com/office/drawing/2014/main" id="{DE20EF0A-5682-2749-BFFC-F8BA89C2C7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035" y="159532"/>
            <a:ext cx="590745" cy="59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05B833-D188-FA4A-A989-BD7F10CE3C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88" y="164001"/>
            <a:ext cx="1728925" cy="58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4" descr="http://t2.gstatic.com/images?q=tbn:ANd9GcTF-7xSeihNE2lliuThOlAgpoW3rTF2YBQZwAK-IrbSVOFErfpEYQ">
            <a:extLst>
              <a:ext uri="{FF2B5EF4-FFF2-40B4-BE49-F238E27FC236}">
                <a16:creationId xmlns:a16="http://schemas.microsoft.com/office/drawing/2014/main" id="{3DD5D978-727A-3546-9681-86341EED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1586" y="5457717"/>
            <a:ext cx="767709" cy="128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C4DCA4D-72EC-DB4F-96FA-CFF20A3C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054" y="5720764"/>
            <a:ext cx="1606706" cy="75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Logo LRI.tif">
            <a:extLst>
              <a:ext uri="{FF2B5EF4-FFF2-40B4-BE49-F238E27FC236}">
                <a16:creationId xmlns:a16="http://schemas.microsoft.com/office/drawing/2014/main" id="{5E46CBFB-A848-714B-906B-BBAA116044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93" y="5705781"/>
            <a:ext cx="818522" cy="7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logo IRD nouveau.tiff">
            <a:extLst>
              <a:ext uri="{FF2B5EF4-FFF2-40B4-BE49-F238E27FC236}">
                <a16:creationId xmlns:a16="http://schemas.microsoft.com/office/drawing/2014/main" id="{BD1F5566-A0FF-E645-AFF4-295DDAF7C7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072" y="5817018"/>
            <a:ext cx="1826740" cy="5734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64CDB7-C47B-84AB-1840-AE3EFA4D82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262" y="-221617"/>
            <a:ext cx="2035620" cy="20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0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962161" y="1175293"/>
            <a:ext cx="6845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Tâche 1.3: Formation sur les vers de terre et le lombricompost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62161" y="1633774"/>
            <a:ext cx="6662527" cy="6029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en salle sur le lombricompost et les vers de terre</a:t>
            </a:r>
          </a:p>
        </p:txBody>
      </p:sp>
      <p:pic>
        <p:nvPicPr>
          <p:cNvPr id="14" name="Image 13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96" y="3244366"/>
            <a:ext cx="3147647" cy="20517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092" y="2388635"/>
            <a:ext cx="2382354" cy="160733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737092" y="4131747"/>
            <a:ext cx="238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« Le sol vivant et ses organismes »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362" y="2388635"/>
            <a:ext cx="2476651" cy="17008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99752" y="3995966"/>
            <a:ext cx="3606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« Description des vers de terre des Hautes Terres de Madagascar utiles pour l’inoculation et les vers de terre capables de produire des </a:t>
            </a:r>
            <a:r>
              <a:rPr lang="fr-FR" sz="1200" dirty="0" err="1"/>
              <a:t>lombricomposts</a:t>
            </a:r>
            <a:r>
              <a:rPr lang="fr-FR" sz="1200" dirty="0"/>
              <a:t> »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138" y="4514389"/>
            <a:ext cx="2467308" cy="16977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52138" y="6216918"/>
            <a:ext cx="2467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« Avantages de l’inoculation des vers de terre et fonctions écologiques des vers de terre »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752" y="4658332"/>
            <a:ext cx="2450924" cy="15912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318227" y="6265663"/>
            <a:ext cx="2952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Lombriculture et mode de production des </a:t>
            </a:r>
            <a:r>
              <a:rPr lang="fr-FR" sz="1200" dirty="0" err="1"/>
              <a:t>lombricomposts</a:t>
            </a:r>
            <a:r>
              <a:rPr lang="fr-FR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9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962161" y="1175293"/>
            <a:ext cx="6845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Tâche 1.3: Formation sur les vers de terre et le lombricompost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62161" y="1633774"/>
            <a:ext cx="6662527" cy="6029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Visite sur terrain des lombricultures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22" y="2702280"/>
            <a:ext cx="2916115" cy="2052601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33523" y="4931989"/>
            <a:ext cx="2916114" cy="182050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3523" y="2295134"/>
            <a:ext cx="291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Site pilote (Joséphine)</a:t>
            </a:r>
          </a:p>
        </p:txBody>
      </p:sp>
      <p:pic>
        <p:nvPicPr>
          <p:cNvPr id="21" name="Image 2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424" y="2702280"/>
            <a:ext cx="2768600" cy="1558290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424" y="4283315"/>
            <a:ext cx="2768600" cy="1558925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477" y="3188971"/>
            <a:ext cx="2780665" cy="1565910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477" y="4782999"/>
            <a:ext cx="2781300" cy="156591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4219666" y="2295134"/>
            <a:ext cx="291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Visite chez AMADESE</a:t>
            </a:r>
          </a:p>
        </p:txBody>
      </p:sp>
    </p:spTree>
    <p:extLst>
      <p:ext uri="{BB962C8B-B14F-4D97-AF65-F5344CB8AC3E}">
        <p14:creationId xmlns:p14="http://schemas.microsoft.com/office/powerpoint/2010/main" val="188965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962161" y="1175293"/>
            <a:ext cx="6845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Tâche 1.3: Formation sur les vers de terre et le lombricompost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62161" y="1633774"/>
            <a:ext cx="6662527" cy="6029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Visite sur terrain des lombricultures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7380" y="2368688"/>
            <a:ext cx="840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Depuis…. nombreux agriculteurs ont déjà commencé à fabriquer du lombricompost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80" y="3030048"/>
            <a:ext cx="4434275" cy="33257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81" y="3030048"/>
            <a:ext cx="2448951" cy="18367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772" y="3023969"/>
            <a:ext cx="2494280" cy="332570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14455" y="3445763"/>
            <a:ext cx="3325707" cy="249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4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962162" y="1175293"/>
            <a:ext cx="59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Tâche 1.1: Sélection des fermes de référence (</a:t>
            </a:r>
            <a:r>
              <a:rPr lang="fr-FR" sz="2000" b="1" dirty="0" err="1"/>
              <a:t>FdR</a:t>
            </a:r>
            <a:r>
              <a:rPr lang="fr-FR" sz="2000" b="1" dirty="0"/>
              <a:t>)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57" y="1646568"/>
            <a:ext cx="3191658" cy="10914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57" y="2738002"/>
            <a:ext cx="3191658" cy="99197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16201" y="2282116"/>
            <a:ext cx="1938372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2">
                    <a:lumMod val="50000"/>
                  </a:schemeClr>
                </a:solidFill>
              </a:rPr>
              <a:t>42 </a:t>
            </a:r>
            <a:r>
              <a:rPr lang="fr-FR" sz="4400" b="1" dirty="0" err="1">
                <a:solidFill>
                  <a:schemeClr val="accent2">
                    <a:lumMod val="50000"/>
                  </a:schemeClr>
                </a:solidFill>
              </a:rPr>
              <a:t>FdR</a:t>
            </a:r>
            <a:endParaRPr lang="fr-FR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257" y="3734919"/>
            <a:ext cx="3191658" cy="894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i="1"/>
              <a:t>Base de données: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/>
              <a:t>Projet SECuRE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/>
              <a:t>Projet CAMMISOLE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49257" y="4629455"/>
            <a:ext cx="3191658" cy="1968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i="1" dirty="0"/>
              <a:t>Critères de sélection: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Localisés à Imerintsiatosika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Projet et non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Localisation par </a:t>
            </a:r>
            <a:r>
              <a:rPr lang="fr-FR" dirty="0" err="1"/>
              <a:t>Fokontany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Genre (Homme/ Femme)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Taille des exploitations</a:t>
            </a:r>
          </a:p>
        </p:txBody>
      </p:sp>
      <p:graphicFrame>
        <p:nvGraphicFramePr>
          <p:cNvPr id="14" name="Chart 1-XLSTAT">
            <a:extLst>
              <a:ext uri="{FF2B5EF4-FFF2-40B4-BE49-F238E27FC236}">
                <a16:creationId xmlns:a16="http://schemas.microsoft.com/office/drawing/2014/main" id="{4078A2D4-E6B2-4B92-B0BA-B849308C70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597332"/>
              </p:ext>
            </p:extLst>
          </p:nvPr>
        </p:nvGraphicFramePr>
        <p:xfrm>
          <a:off x="4012094" y="1714500"/>
          <a:ext cx="3078774" cy="291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-XLSTAT">
            <a:extLst>
              <a:ext uri="{FF2B5EF4-FFF2-40B4-BE49-F238E27FC236}">
                <a16:creationId xmlns:a16="http://schemas.microsoft.com/office/drawing/2014/main" id="{BA14061B-548F-455F-8EBB-D69401938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054062"/>
              </p:ext>
            </p:extLst>
          </p:nvPr>
        </p:nvGraphicFramePr>
        <p:xfrm>
          <a:off x="6930698" y="3967089"/>
          <a:ext cx="2628560" cy="290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4425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962162" y="1175293"/>
            <a:ext cx="59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Tâche 1.2 : Perception paysanne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1" y="2917265"/>
            <a:ext cx="3918679" cy="252763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66165" y="1808339"/>
            <a:ext cx="220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Enquête semi-dirigée</a:t>
            </a:r>
          </a:p>
          <a:p>
            <a:r>
              <a:rPr lang="fr-FR" dirty="0"/>
              <a:t>13 pages (Malagasy)</a:t>
            </a:r>
          </a:p>
          <a:p>
            <a:r>
              <a:rPr lang="fr-FR" dirty="0"/>
              <a:t>2-2h30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184844" y="1876592"/>
            <a:ext cx="5359790" cy="689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Evolution du climat et le changement climatique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184844" y="2766249"/>
            <a:ext cx="5359790" cy="1046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Savoirs locaux sur la fertilité des sols, les principales productions agricoles et modes de gestion de fertilité des sols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184844" y="4010341"/>
            <a:ext cx="5359790" cy="7253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Savoirs locaux sur les vers de terre et le lombricompost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184844" y="4933671"/>
            <a:ext cx="5359790" cy="7253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Devenir du riz pluvial pour comprendre la chaîne de valeur du riz pluvial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962162" y="1175293"/>
            <a:ext cx="59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Tâche 1.2 : Perception paysanne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32" y="2250831"/>
            <a:ext cx="9469792" cy="3521646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 rot="19981452">
            <a:off x="2771335" y="3770142"/>
            <a:ext cx="4403188" cy="7737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Données qualitatives</a:t>
            </a:r>
          </a:p>
        </p:txBody>
      </p:sp>
    </p:spTree>
    <p:extLst>
      <p:ext uri="{BB962C8B-B14F-4D97-AF65-F5344CB8AC3E}">
        <p14:creationId xmlns:p14="http://schemas.microsoft.com/office/powerpoint/2010/main" val="13715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962162" y="1175293"/>
            <a:ext cx="59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Tâche 1.2 : Perception paysanne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62162" y="1633775"/>
            <a:ext cx="5359790" cy="476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Evolution du climat et le changement climatique</a:t>
            </a:r>
            <a:endParaRPr lang="fr-FR" dirty="0"/>
          </a:p>
        </p:txBody>
      </p:sp>
      <p:sp>
        <p:nvSpPr>
          <p:cNvPr id="6" name="Rectangle avec flèche vers la droite 5"/>
          <p:cNvSpPr/>
          <p:nvPr/>
        </p:nvSpPr>
        <p:spPr>
          <a:xfrm>
            <a:off x="436098" y="2435310"/>
            <a:ext cx="4811151" cy="4177465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>
                <a:solidFill>
                  <a:schemeClr val="tx1"/>
                </a:solidFill>
              </a:rPr>
              <a:t>SIX grandes manifestations du changement climatique</a:t>
            </a:r>
          </a:p>
          <a:p>
            <a:endParaRPr lang="fr-FR" b="1" i="1" dirty="0">
              <a:solidFill>
                <a:schemeClr val="tx1"/>
              </a:solidFill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Arrivée tardive des pluies,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Diminution de la quantité des pluies,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Augmentation de la température en été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Rallongement de la durée des mois chauds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Baisse de la température pendant la période hivernale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Diminution de la fréquence de l’inondation. </a:t>
            </a:r>
          </a:p>
        </p:txBody>
      </p:sp>
      <p:sp>
        <p:nvSpPr>
          <p:cNvPr id="8" name="Rectangle avec flèche vers la gauche 7"/>
          <p:cNvSpPr/>
          <p:nvPr/>
        </p:nvSpPr>
        <p:spPr>
          <a:xfrm>
            <a:off x="5247248" y="2435310"/>
            <a:ext cx="4375053" cy="4177465"/>
          </a:xfrm>
          <a:prstGeom prst="lef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i="1">
                <a:solidFill>
                  <a:schemeClr val="tx1"/>
                </a:solidFill>
              </a:rPr>
              <a:t>Actions d’adaptation</a:t>
            </a:r>
          </a:p>
          <a:p>
            <a:pPr algn="ctr"/>
            <a:endParaRPr lang="fr-FR" b="1" i="1">
              <a:solidFill>
                <a:schemeClr val="tx1"/>
              </a:solidFill>
            </a:endParaRPr>
          </a:p>
          <a:p>
            <a:endParaRPr lang="fr-FR" b="1" i="1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Décalage du calendrier cultural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Arrosage des cultures (en bas-fonds)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Utilisation des engrais chimiques, des lisiers de porcs ou des fientes de volailles pour lutter contre le froid</a:t>
            </a:r>
            <a:endParaRPr lang="fr-FR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9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962162" y="1175293"/>
            <a:ext cx="59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Tâche 1.2 : Perception paysanne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62161" y="1633774"/>
            <a:ext cx="6662527" cy="7168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Savoirs locaux sur la fertilité des sols, les principales productions agricoles et modes de gestion de fertilité des sols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entagone 3"/>
          <p:cNvSpPr/>
          <p:nvPr/>
        </p:nvSpPr>
        <p:spPr>
          <a:xfrm>
            <a:off x="1806222" y="2644725"/>
            <a:ext cx="2428152" cy="675250"/>
          </a:xfrm>
          <a:prstGeom prst="homePlate">
            <a:avLst/>
          </a:prstGeom>
          <a:solidFill>
            <a:srgbClr val="E5F4FF"/>
          </a:solidFill>
          <a:ln>
            <a:solidFill>
              <a:srgbClr val="E5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Aspect physique</a:t>
            </a:r>
          </a:p>
        </p:txBody>
      </p:sp>
      <p:sp>
        <p:nvSpPr>
          <p:cNvPr id="10" name="Pentagone 9"/>
          <p:cNvSpPr/>
          <p:nvPr/>
        </p:nvSpPr>
        <p:spPr>
          <a:xfrm flipH="1">
            <a:off x="4234374" y="2644724"/>
            <a:ext cx="3390314" cy="675250"/>
          </a:xfrm>
          <a:prstGeom prst="homePlate">
            <a:avLst/>
          </a:prstGeom>
          <a:solidFill>
            <a:srgbClr val="E5F4FF"/>
          </a:solidFill>
          <a:ln>
            <a:solidFill>
              <a:srgbClr val="E5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Structure «</a:t>
            </a:r>
            <a:r>
              <a:rPr lang="fr-FR" i="1" dirty="0">
                <a:solidFill>
                  <a:schemeClr val="tx1"/>
                </a:solidFill>
              </a:rPr>
              <a:t> </a:t>
            </a:r>
            <a:r>
              <a:rPr lang="fr-FR" i="1" dirty="0" err="1">
                <a:solidFill>
                  <a:schemeClr val="tx1"/>
                </a:solidFill>
              </a:rPr>
              <a:t>taintain-kankana</a:t>
            </a:r>
            <a:r>
              <a:rPr lang="fr-FR" dirty="0">
                <a:solidFill>
                  <a:schemeClr val="tx1"/>
                </a:solidFill>
              </a:rPr>
              <a:t> » = </a:t>
            </a:r>
            <a:r>
              <a:rPr lang="fr-FR" dirty="0" err="1">
                <a:solidFill>
                  <a:schemeClr val="tx1"/>
                </a:solidFill>
              </a:rPr>
              <a:t>turricules</a:t>
            </a:r>
            <a:r>
              <a:rPr lang="fr-FR" dirty="0">
                <a:solidFill>
                  <a:schemeClr val="tx1"/>
                </a:solidFill>
              </a:rPr>
              <a:t> des vers de terre</a:t>
            </a:r>
          </a:p>
        </p:txBody>
      </p:sp>
      <p:sp>
        <p:nvSpPr>
          <p:cNvPr id="11" name="Pentagone 10"/>
          <p:cNvSpPr/>
          <p:nvPr/>
        </p:nvSpPr>
        <p:spPr>
          <a:xfrm>
            <a:off x="1806222" y="3470031"/>
            <a:ext cx="2428152" cy="675250"/>
          </a:xfrm>
          <a:prstGeom prst="homePlate">
            <a:avLst/>
          </a:prstGeom>
          <a:solidFill>
            <a:srgbClr val="E5F4FF"/>
          </a:solidFill>
          <a:ln>
            <a:solidFill>
              <a:srgbClr val="E5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Aspect biologique</a:t>
            </a:r>
          </a:p>
        </p:txBody>
      </p:sp>
      <p:sp>
        <p:nvSpPr>
          <p:cNvPr id="12" name="Pentagone 11"/>
          <p:cNvSpPr/>
          <p:nvPr/>
        </p:nvSpPr>
        <p:spPr>
          <a:xfrm flipH="1">
            <a:off x="4234374" y="3470030"/>
            <a:ext cx="3390314" cy="675250"/>
          </a:xfrm>
          <a:prstGeom prst="homePlate">
            <a:avLst/>
          </a:prstGeom>
          <a:solidFill>
            <a:srgbClr val="E5F4FF"/>
          </a:solidFill>
          <a:ln>
            <a:solidFill>
              <a:srgbClr val="E5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Sols riches en organismes vivants (faunes)</a:t>
            </a:r>
          </a:p>
        </p:txBody>
      </p:sp>
      <p:sp>
        <p:nvSpPr>
          <p:cNvPr id="13" name="Pentagone 12"/>
          <p:cNvSpPr/>
          <p:nvPr/>
        </p:nvSpPr>
        <p:spPr>
          <a:xfrm>
            <a:off x="1806222" y="4297682"/>
            <a:ext cx="2428152" cy="675250"/>
          </a:xfrm>
          <a:prstGeom prst="homePlate">
            <a:avLst/>
          </a:prstGeom>
          <a:solidFill>
            <a:srgbClr val="E5F4FF"/>
          </a:solidFill>
          <a:ln>
            <a:solidFill>
              <a:srgbClr val="E5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Aspect visuel</a:t>
            </a:r>
          </a:p>
        </p:txBody>
      </p:sp>
      <p:sp>
        <p:nvSpPr>
          <p:cNvPr id="14" name="Pentagone 13"/>
          <p:cNvSpPr/>
          <p:nvPr/>
        </p:nvSpPr>
        <p:spPr>
          <a:xfrm flipH="1">
            <a:off x="4234374" y="4297681"/>
            <a:ext cx="3390314" cy="675250"/>
          </a:xfrm>
          <a:prstGeom prst="homePlate">
            <a:avLst/>
          </a:prstGeom>
          <a:solidFill>
            <a:srgbClr val="E5F4FF"/>
          </a:solidFill>
          <a:ln>
            <a:solidFill>
              <a:srgbClr val="E5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De couleur sombre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1806221" y="5125333"/>
            <a:ext cx="2428152" cy="675250"/>
          </a:xfrm>
          <a:prstGeom prst="homePlate">
            <a:avLst/>
          </a:prstGeom>
          <a:solidFill>
            <a:srgbClr val="E5F4FF"/>
          </a:solidFill>
          <a:ln>
            <a:solidFill>
              <a:srgbClr val="E5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Aspect géographique</a:t>
            </a:r>
          </a:p>
        </p:txBody>
      </p:sp>
      <p:sp>
        <p:nvSpPr>
          <p:cNvPr id="17" name="Pentagone 16"/>
          <p:cNvSpPr/>
          <p:nvPr/>
        </p:nvSpPr>
        <p:spPr>
          <a:xfrm flipH="1">
            <a:off x="4234373" y="5125332"/>
            <a:ext cx="3390314" cy="675250"/>
          </a:xfrm>
          <a:prstGeom prst="homePlate">
            <a:avLst/>
          </a:prstGeom>
          <a:solidFill>
            <a:srgbClr val="E5F4FF"/>
          </a:solidFill>
          <a:ln>
            <a:solidFill>
              <a:srgbClr val="E5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Localisés sur les bas-fonds</a:t>
            </a:r>
          </a:p>
        </p:txBody>
      </p:sp>
      <p:sp>
        <p:nvSpPr>
          <p:cNvPr id="18" name="Pentagone 17"/>
          <p:cNvSpPr/>
          <p:nvPr/>
        </p:nvSpPr>
        <p:spPr>
          <a:xfrm>
            <a:off x="1806221" y="5950639"/>
            <a:ext cx="2428152" cy="675250"/>
          </a:xfrm>
          <a:prstGeom prst="homePlate">
            <a:avLst/>
          </a:prstGeom>
          <a:solidFill>
            <a:srgbClr val="E5F4FF"/>
          </a:solidFill>
          <a:ln>
            <a:solidFill>
              <a:srgbClr val="E5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Capacité du sol à produire</a:t>
            </a:r>
          </a:p>
        </p:txBody>
      </p:sp>
      <p:sp>
        <p:nvSpPr>
          <p:cNvPr id="19" name="Pentagone 18"/>
          <p:cNvSpPr/>
          <p:nvPr/>
        </p:nvSpPr>
        <p:spPr>
          <a:xfrm flipH="1">
            <a:off x="4234373" y="5950638"/>
            <a:ext cx="3390314" cy="675250"/>
          </a:xfrm>
          <a:prstGeom prst="homePlate">
            <a:avLst/>
          </a:prstGeom>
          <a:solidFill>
            <a:srgbClr val="E5F4FF"/>
          </a:solidFill>
          <a:ln>
            <a:solidFill>
              <a:srgbClr val="E5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Etat des plantes et la couleur des plantes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70669" y="2644725"/>
            <a:ext cx="835552" cy="3981163"/>
          </a:xfrm>
          <a:prstGeom prst="rect">
            <a:avLst/>
          </a:prstGeom>
          <a:solidFill>
            <a:srgbClr val="1384DF"/>
          </a:solidFill>
          <a:ln>
            <a:solidFill>
              <a:srgbClr val="138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Evaluation de la fertilité du sol</a:t>
            </a:r>
          </a:p>
        </p:txBody>
      </p:sp>
    </p:spTree>
    <p:extLst>
      <p:ext uri="{BB962C8B-B14F-4D97-AF65-F5344CB8AC3E}">
        <p14:creationId xmlns:p14="http://schemas.microsoft.com/office/powerpoint/2010/main" val="29887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962162" y="1175293"/>
            <a:ext cx="59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Tâche 1.2 : Perception paysanne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62161" y="1633774"/>
            <a:ext cx="6662527" cy="7168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Savoirs locaux sur la fertilité des sols, les principales productions agricoles et modes de gestion de fertilité des sols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entagone 3"/>
          <p:cNvSpPr/>
          <p:nvPr/>
        </p:nvSpPr>
        <p:spPr>
          <a:xfrm>
            <a:off x="1806222" y="2644725"/>
            <a:ext cx="3877126" cy="675250"/>
          </a:xfrm>
          <a:prstGeom prst="homePlate">
            <a:avLst/>
          </a:prstGeom>
          <a:solidFill>
            <a:srgbClr val="E5F4FF"/>
          </a:solidFill>
          <a:ln>
            <a:solidFill>
              <a:srgbClr val="E5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Utilisation des matières fertilisantes</a:t>
            </a:r>
          </a:p>
        </p:txBody>
      </p:sp>
      <p:sp>
        <p:nvSpPr>
          <p:cNvPr id="11" name="Pentagone 10"/>
          <p:cNvSpPr/>
          <p:nvPr/>
        </p:nvSpPr>
        <p:spPr>
          <a:xfrm>
            <a:off x="1806222" y="3470031"/>
            <a:ext cx="3877126" cy="675250"/>
          </a:xfrm>
          <a:prstGeom prst="homePlate">
            <a:avLst/>
          </a:prstGeom>
          <a:solidFill>
            <a:srgbClr val="E5F4FF"/>
          </a:solidFill>
          <a:ln>
            <a:solidFill>
              <a:srgbClr val="E5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Rotation culturale</a:t>
            </a:r>
          </a:p>
        </p:txBody>
      </p:sp>
      <p:sp>
        <p:nvSpPr>
          <p:cNvPr id="13" name="Pentagone 12"/>
          <p:cNvSpPr/>
          <p:nvPr/>
        </p:nvSpPr>
        <p:spPr>
          <a:xfrm>
            <a:off x="1806222" y="4297682"/>
            <a:ext cx="3877126" cy="675250"/>
          </a:xfrm>
          <a:prstGeom prst="homePlate">
            <a:avLst/>
          </a:prstGeom>
          <a:solidFill>
            <a:srgbClr val="E5F4FF"/>
          </a:solidFill>
          <a:ln>
            <a:solidFill>
              <a:srgbClr val="E5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Jachère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1806220" y="5125333"/>
            <a:ext cx="3877127" cy="675250"/>
          </a:xfrm>
          <a:prstGeom prst="homePlate">
            <a:avLst/>
          </a:prstGeom>
          <a:solidFill>
            <a:srgbClr val="E5F4FF"/>
          </a:solidFill>
          <a:ln>
            <a:solidFill>
              <a:srgbClr val="E5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Labour profond</a:t>
            </a:r>
          </a:p>
        </p:txBody>
      </p:sp>
      <p:sp>
        <p:nvSpPr>
          <p:cNvPr id="5" name="Rectangle 4"/>
          <p:cNvSpPr/>
          <p:nvPr/>
        </p:nvSpPr>
        <p:spPr>
          <a:xfrm>
            <a:off x="970669" y="2644726"/>
            <a:ext cx="835552" cy="3155858"/>
          </a:xfrm>
          <a:prstGeom prst="rect">
            <a:avLst/>
          </a:prstGeom>
          <a:solidFill>
            <a:srgbClr val="1384DF"/>
          </a:solidFill>
          <a:ln>
            <a:solidFill>
              <a:srgbClr val="138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Maintien/ amélioration de la fertilité du sol</a:t>
            </a:r>
          </a:p>
        </p:txBody>
      </p:sp>
      <p:sp>
        <p:nvSpPr>
          <p:cNvPr id="24" name="Pentagone 23"/>
          <p:cNvSpPr/>
          <p:nvPr/>
        </p:nvSpPr>
        <p:spPr>
          <a:xfrm flipH="1">
            <a:off x="5683347" y="2655387"/>
            <a:ext cx="3390314" cy="675250"/>
          </a:xfrm>
          <a:prstGeom prst="homePlate">
            <a:avLst/>
          </a:prstGeom>
          <a:solidFill>
            <a:srgbClr val="9FEAFF"/>
          </a:solidFill>
          <a:ln>
            <a:solidFill>
              <a:srgbClr val="E5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97566" y="2644726"/>
            <a:ext cx="2799471" cy="1871004"/>
          </a:xfrm>
          <a:prstGeom prst="rect">
            <a:avLst/>
          </a:prstGeom>
          <a:solidFill>
            <a:srgbClr val="9FEAFF"/>
          </a:solidFill>
          <a:ln>
            <a:solidFill>
              <a:srgbClr val="E5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i="1" dirty="0">
                <a:solidFill>
                  <a:schemeClr val="tx1"/>
                </a:solidFill>
              </a:rPr>
              <a:t>Selon leur disponibilité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Poudrette de parc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Fumier de bovins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Lisier de porcs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Fiente de volailles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Cendre de balle de riz. 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178" y="4635307"/>
            <a:ext cx="1167458" cy="8811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740" y="4635307"/>
            <a:ext cx="1177921" cy="88344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178" y="5585687"/>
            <a:ext cx="1167458" cy="82970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740" y="5585687"/>
            <a:ext cx="1177921" cy="82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962162" y="1175293"/>
            <a:ext cx="59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Tâche 1.2 : Perception paysanne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62161" y="1633774"/>
            <a:ext cx="6662527" cy="6029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Savoirs locaux sur les vers de terre et le lombricompost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au 4">
            <a:extLst>
              <a:ext uri="{FF2B5EF4-FFF2-40B4-BE49-F238E27FC236}">
                <a16:creationId xmlns:a16="http://schemas.microsoft.com/office/drawing/2014/main" id="{7ACEDDDC-5F1B-4AE6-9703-10055EA5E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897731"/>
              </p:ext>
            </p:extLst>
          </p:nvPr>
        </p:nvGraphicFramePr>
        <p:xfrm>
          <a:off x="962162" y="2373807"/>
          <a:ext cx="7377562" cy="17373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735412">
                  <a:extLst>
                    <a:ext uri="{9D8B030D-6E8A-4147-A177-3AD203B41FA5}">
                      <a16:colId xmlns:a16="http://schemas.microsoft.com/office/drawing/2014/main" val="3914025954"/>
                    </a:ext>
                  </a:extLst>
                </a:gridCol>
                <a:gridCol w="2449413">
                  <a:extLst>
                    <a:ext uri="{9D8B030D-6E8A-4147-A177-3AD203B41FA5}">
                      <a16:colId xmlns:a16="http://schemas.microsoft.com/office/drawing/2014/main" val="3019825743"/>
                    </a:ext>
                  </a:extLst>
                </a:gridCol>
                <a:gridCol w="1565067">
                  <a:extLst>
                    <a:ext uri="{9D8B030D-6E8A-4147-A177-3AD203B41FA5}">
                      <a16:colId xmlns:a16="http://schemas.microsoft.com/office/drawing/2014/main" val="206581136"/>
                    </a:ext>
                  </a:extLst>
                </a:gridCol>
                <a:gridCol w="1627670">
                  <a:extLst>
                    <a:ext uri="{9D8B030D-6E8A-4147-A177-3AD203B41FA5}">
                      <a16:colId xmlns:a16="http://schemas.microsoft.com/office/drawing/2014/main" val="1048904730"/>
                    </a:ext>
                  </a:extLst>
                </a:gridCol>
              </a:tblGrid>
              <a:tr h="58621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Types de vers de terre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Couleur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Forme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Mouvement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9382371"/>
                  </a:ext>
                </a:extLst>
              </a:tr>
              <a:tr h="334981"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/>
                        <a:t>Kankan-mena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Rouge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Court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Lente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418898"/>
                  </a:ext>
                </a:extLst>
              </a:tr>
              <a:tr h="334981"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/>
                        <a:t>Kankan-</a:t>
                      </a:r>
                      <a:r>
                        <a:rPr lang="fr-FR" sz="1800" i="1" dirty="0" err="1"/>
                        <a:t>jila</a:t>
                      </a:r>
                      <a:endParaRPr lang="fr-FR" sz="1800" i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Marron foncé / noir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Long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Rapide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779365"/>
                  </a:ext>
                </a:extLst>
              </a:tr>
              <a:tr h="338508"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err="1"/>
                        <a:t>Kakan-doroka</a:t>
                      </a:r>
                      <a:endParaRPr lang="fr-FR" sz="1800" i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Marron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Très long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Lente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01844"/>
                  </a:ext>
                </a:extLst>
              </a:tr>
            </a:tbl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4504851C-EDD5-4BFD-AEA5-8282FBC0BB17}"/>
              </a:ext>
            </a:extLst>
          </p:cNvPr>
          <p:cNvSpPr txBox="1"/>
          <p:nvPr/>
        </p:nvSpPr>
        <p:spPr>
          <a:xfrm>
            <a:off x="962163" y="4111167"/>
            <a:ext cx="7377562" cy="1006429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dirty="0"/>
              <a:t>Effets sur le sol:</a:t>
            </a:r>
          </a:p>
          <a:p>
            <a:pPr marL="342900" indent="-342900">
              <a:lnSpc>
                <a:spcPct val="110000"/>
              </a:lnSpc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fr-FR" dirty="0"/>
              <a:t>Augmentent la fertilité du sol</a:t>
            </a:r>
          </a:p>
          <a:p>
            <a:pPr marL="342900" indent="-342900">
              <a:lnSpc>
                <a:spcPct val="110000"/>
              </a:lnSpc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</a:pPr>
            <a:r>
              <a:rPr lang="fr-FR" dirty="0"/>
              <a:t>Nuisible pour les cultures de tomate : flétrissement des cultures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2541" y="2355888"/>
            <a:ext cx="835552" cy="2761708"/>
          </a:xfrm>
          <a:prstGeom prst="rect">
            <a:avLst/>
          </a:prstGeom>
          <a:solidFill>
            <a:srgbClr val="E1F1E3"/>
          </a:solidFill>
          <a:ln>
            <a:solidFill>
              <a:srgbClr val="EEF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Vers de terre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473" y="5200715"/>
            <a:ext cx="835552" cy="1295624"/>
          </a:xfrm>
          <a:prstGeom prst="rect">
            <a:avLst/>
          </a:prstGeom>
          <a:solidFill>
            <a:srgbClr val="E1F1E3"/>
          </a:solidFill>
          <a:ln>
            <a:solidFill>
              <a:srgbClr val="EEF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Lombri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compost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948093" y="5200715"/>
            <a:ext cx="7377563" cy="1295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30/42 agriculteurs le connaissent (Projet, ONG, Radio, Voisins/ Familles)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5/42 agriculteurs ont déjà pratiqué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Les autres ne savent pas la technique de fabrication</a:t>
            </a:r>
          </a:p>
        </p:txBody>
      </p:sp>
    </p:spTree>
    <p:extLst>
      <p:ext uri="{BB962C8B-B14F-4D97-AF65-F5344CB8AC3E}">
        <p14:creationId xmlns:p14="http://schemas.microsoft.com/office/powerpoint/2010/main" val="38590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962162" y="1175293"/>
            <a:ext cx="59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Tâche 1.2 : Perception paysanne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62161" y="1633774"/>
            <a:ext cx="6662527" cy="6029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Devenir du riz pluvial pour comprendre la chaîne de valeur du riz pluvial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92" y="3492648"/>
            <a:ext cx="1922584" cy="144193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8933" y="5054162"/>
            <a:ext cx="1871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Variétés </a:t>
            </a:r>
            <a:r>
              <a:rPr lang="fr-FR" i="1" dirty="0" err="1"/>
              <a:t>Tsipolitra</a:t>
            </a:r>
            <a:r>
              <a:rPr lang="fr-FR" dirty="0"/>
              <a:t> et </a:t>
            </a:r>
            <a:r>
              <a:rPr lang="fr-FR" i="1" dirty="0" err="1"/>
              <a:t>Menabe</a:t>
            </a:r>
            <a:r>
              <a:rPr lang="fr-FR" dirty="0"/>
              <a:t> </a:t>
            </a:r>
          </a:p>
          <a:p>
            <a:r>
              <a:rPr lang="fr-FR" dirty="0"/>
              <a:t>(grains rouges)</a:t>
            </a:r>
          </a:p>
        </p:txBody>
      </p:sp>
      <p:cxnSp>
        <p:nvCxnSpPr>
          <p:cNvPr id="10" name="Connecteur droit avec flèche 9"/>
          <p:cNvCxnSpPr>
            <a:stCxn id="4" idx="3"/>
            <a:endCxn id="11" idx="1"/>
          </p:cNvCxnSpPr>
          <p:nvPr/>
        </p:nvCxnSpPr>
        <p:spPr>
          <a:xfrm flipV="1">
            <a:off x="2035176" y="2892484"/>
            <a:ext cx="518110" cy="132113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553286" y="2292319"/>
            <a:ext cx="173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Autoconsommé</a:t>
            </a:r>
          </a:p>
          <a:p>
            <a:r>
              <a:rPr lang="fr-FR" dirty="0"/>
              <a:t>(&lt;20% de la consommation totale en riz)</a:t>
            </a:r>
          </a:p>
        </p:txBody>
      </p:sp>
      <p:cxnSp>
        <p:nvCxnSpPr>
          <p:cNvPr id="16" name="Connecteur droit avec flèche 15"/>
          <p:cNvCxnSpPr>
            <a:stCxn id="4" idx="3"/>
            <a:endCxn id="20" idx="1"/>
          </p:cNvCxnSpPr>
          <p:nvPr/>
        </p:nvCxnSpPr>
        <p:spPr>
          <a:xfrm>
            <a:off x="2035176" y="4213617"/>
            <a:ext cx="518110" cy="1434434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53286" y="5463385"/>
            <a:ext cx="230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Stocké pour semences</a:t>
            </a:r>
          </a:p>
        </p:txBody>
      </p:sp>
      <p:cxnSp>
        <p:nvCxnSpPr>
          <p:cNvPr id="24" name="Connecteur droit avec flèche 23"/>
          <p:cNvCxnSpPr>
            <a:stCxn id="11" idx="3"/>
            <a:endCxn id="25" idx="1"/>
          </p:cNvCxnSpPr>
          <p:nvPr/>
        </p:nvCxnSpPr>
        <p:spPr>
          <a:xfrm>
            <a:off x="4290646" y="2892484"/>
            <a:ext cx="630700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921346" y="2430819"/>
            <a:ext cx="2703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/>
              <a:t>Décortiquerie</a:t>
            </a:r>
            <a:r>
              <a:rPr lang="fr-FR" b="1" i="1" dirty="0"/>
              <a:t> artisanale</a:t>
            </a:r>
          </a:p>
          <a:p>
            <a:r>
              <a:rPr lang="fr-FR" dirty="0"/>
              <a:t>(Taux de polissage moyen:</a:t>
            </a:r>
          </a:p>
          <a:p>
            <a:r>
              <a:rPr lang="fr-FR" dirty="0"/>
              <a:t>Balles + sons de riz &lt; 1/3)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930698" y="3784825"/>
            <a:ext cx="27033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Cuisson: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Riz sec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Riz en bouillie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Soupe de riz + pomme de terre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Soupe de riz + </a:t>
            </a:r>
            <a:r>
              <a:rPr lang="fr-FR" dirty="0" err="1"/>
              <a:t>brèdes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Soupe de riz + haricot </a:t>
            </a:r>
          </a:p>
        </p:txBody>
      </p:sp>
      <p:cxnSp>
        <p:nvCxnSpPr>
          <p:cNvPr id="64" name="Connecteur en angle 63"/>
          <p:cNvCxnSpPr>
            <a:stCxn id="25" idx="3"/>
            <a:endCxn id="53" idx="0"/>
          </p:cNvCxnSpPr>
          <p:nvPr/>
        </p:nvCxnSpPr>
        <p:spPr>
          <a:xfrm>
            <a:off x="7624688" y="2892484"/>
            <a:ext cx="657681" cy="892341"/>
          </a:xfrm>
          <a:prstGeom prst="bentConnector2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194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11401</TotalTime>
  <Words>764</Words>
  <Application>Microsoft Macintosh PowerPoint</Application>
  <PresentationFormat>Format A4 (210 x 297 mm)</PresentationFormat>
  <Paragraphs>153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EBlanchart</dc:creator>
  <cp:lastModifiedBy>Microsoft Office User</cp:lastModifiedBy>
  <cp:revision>159</cp:revision>
  <dcterms:created xsi:type="dcterms:W3CDTF">2021-05-27T15:50:37Z</dcterms:created>
  <dcterms:modified xsi:type="dcterms:W3CDTF">2023-10-10T12:08:15Z</dcterms:modified>
</cp:coreProperties>
</file>