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70" r:id="rId9"/>
    <p:sldId id="268" r:id="rId10"/>
    <p:sldId id="269" r:id="rId11"/>
    <p:sldId id="271" r:id="rId12"/>
    <p:sldId id="272" r:id="rId1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3F8"/>
    <a:srgbClr val="E5F4FF"/>
    <a:srgbClr val="E6DFFF"/>
    <a:srgbClr val="FAFFEB"/>
    <a:srgbClr val="D1C7FE"/>
    <a:srgbClr val="EEFFF0"/>
    <a:srgbClr val="E1F1E3"/>
    <a:srgbClr val="1384DF"/>
    <a:srgbClr val="9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6"/>
    <p:restoredTop sz="94603"/>
  </p:normalViewPr>
  <p:slideViewPr>
    <p:cSldViewPr snapToGrid="0" snapToObjects="1" showGuides="1">
      <p:cViewPr varScale="1">
        <p:scale>
          <a:sx n="109" d="100"/>
          <a:sy n="109" d="100"/>
        </p:scale>
        <p:origin x="1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77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8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92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5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30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6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24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26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27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02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E785-62CC-3F43-9AFD-79300C980A0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783A-876C-7748-B272-E8CCE63D6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56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emf"/><Relationship Id="rId7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30E1D-6938-F449-8AAF-7491C8A138E2}"/>
              </a:ext>
            </a:extLst>
          </p:cNvPr>
          <p:cNvSpPr/>
          <p:nvPr/>
        </p:nvSpPr>
        <p:spPr>
          <a:xfrm>
            <a:off x="346363" y="1814003"/>
            <a:ext cx="9199418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200" b="1" dirty="0"/>
              <a:t>WP2 SCIENCE BASED KNOWLEDGE</a:t>
            </a:r>
          </a:p>
          <a:p>
            <a:pPr algn="ctr"/>
            <a:r>
              <a:rPr lang="fr-FR" sz="2200" b="1" dirty="0"/>
              <a:t>TASK 2.1 Enquêtes sur Vers de terre et ressources organiques</a:t>
            </a:r>
          </a:p>
          <a:p>
            <a:pPr algn="ctr"/>
            <a:r>
              <a:rPr lang="fr-FR" sz="2200" b="1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A649D4-3387-0943-99A2-77DE7016A197}"/>
              </a:ext>
            </a:extLst>
          </p:cNvPr>
          <p:cNvSpPr txBox="1"/>
          <p:nvPr/>
        </p:nvSpPr>
        <p:spPr>
          <a:xfrm>
            <a:off x="2110034" y="4275608"/>
            <a:ext cx="765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/>
              <a:t>Malalatiana</a:t>
            </a:r>
            <a:r>
              <a:rPr lang="fr-FR" sz="2000" b="1" dirty="0"/>
              <a:t> RAZAFIDRAKOTO, Patrice AUTFRAY, Rova RAKOTOBE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6497566" y="254849"/>
            <a:ext cx="3473580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Comité de Pilotage, 2 juin 2023</a:t>
            </a:r>
          </a:p>
        </p:txBody>
      </p:sp>
      <p:pic>
        <p:nvPicPr>
          <p:cNvPr id="5" name="Image 14">
            <a:extLst>
              <a:ext uri="{FF2B5EF4-FFF2-40B4-BE49-F238E27FC236}">
                <a16:creationId xmlns:a16="http://schemas.microsoft.com/office/drawing/2014/main" id="{DE20EF0A-5682-2749-BFFC-F8BA89C2C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035" y="159532"/>
            <a:ext cx="590745" cy="59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05B833-D188-FA4A-A989-BD7F10CE3C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88" y="164001"/>
            <a:ext cx="1728925" cy="5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64CDB7-C47B-84AB-1840-AE3EFA4D82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262" y="-221617"/>
            <a:ext cx="2035620" cy="2035620"/>
          </a:xfrm>
          <a:prstGeom prst="rect">
            <a:avLst/>
          </a:prstGeom>
        </p:spPr>
      </p:pic>
      <p:pic>
        <p:nvPicPr>
          <p:cNvPr id="3" name="Picture 54" descr="http://t2.gstatic.com/images?q=tbn:ANd9GcTF-7xSeihNE2lliuThOlAgpoW3rTF2YBQZwAK-IrbSVOFErfpEYQ">
            <a:extLst>
              <a:ext uri="{FF2B5EF4-FFF2-40B4-BE49-F238E27FC236}">
                <a16:creationId xmlns:a16="http://schemas.microsoft.com/office/drawing/2014/main" id="{1658587C-5505-1BA2-69C0-8A00D88D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7154" y="5457717"/>
            <a:ext cx="767709" cy="128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9B0941D-2F8E-43C3-9A0E-3FD32DE4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119" y="5720764"/>
            <a:ext cx="1606706" cy="7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Logo LRI.tif">
            <a:extLst>
              <a:ext uri="{FF2B5EF4-FFF2-40B4-BE49-F238E27FC236}">
                <a16:creationId xmlns:a16="http://schemas.microsoft.com/office/drawing/2014/main" id="{B5FFEC6C-6A3F-A66B-AD28-B5D9ACBFB8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891" y="5705781"/>
            <a:ext cx="818522" cy="7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logo IRD nouveau.tiff">
            <a:extLst>
              <a:ext uri="{FF2B5EF4-FFF2-40B4-BE49-F238E27FC236}">
                <a16:creationId xmlns:a16="http://schemas.microsoft.com/office/drawing/2014/main" id="{D13AAAF1-5704-F5A0-B214-DF754CC97B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137" y="5817018"/>
            <a:ext cx="1826740" cy="5734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AD5A777-DF97-90EB-78FE-3AE6C230A8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915" y="5519848"/>
            <a:ext cx="921037" cy="11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0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327F4D-BEC2-43F8-BE2B-057BED903A61}"/>
              </a:ext>
            </a:extLst>
          </p:cNvPr>
          <p:cNvSpPr txBox="1"/>
          <p:nvPr/>
        </p:nvSpPr>
        <p:spPr>
          <a:xfrm>
            <a:off x="4247851" y="136336"/>
            <a:ext cx="5534777" cy="1015663"/>
          </a:xfrm>
          <a:prstGeom prst="rect">
            <a:avLst/>
          </a:prstGeom>
          <a:solidFill>
            <a:srgbClr val="E6DFFF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/>
              <a:t>WP2 SCIENCE BASED KNOWLEDGE</a:t>
            </a:r>
          </a:p>
          <a:p>
            <a:r>
              <a:rPr lang="fr-FR" sz="2000" b="1" i="1" dirty="0"/>
              <a:t>TASK 2.1 Enquêtes sur Vers de terre et ressources organiques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96CC45B-6290-737E-87DF-746D2FDE65DF}"/>
              </a:ext>
            </a:extLst>
          </p:cNvPr>
          <p:cNvGrpSpPr/>
          <p:nvPr/>
        </p:nvGrpSpPr>
        <p:grpSpPr>
          <a:xfrm>
            <a:off x="1159357" y="1160148"/>
            <a:ext cx="7521389" cy="5048144"/>
            <a:chOff x="430400" y="-41434"/>
            <a:chExt cx="11761600" cy="6061071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334952C8-9057-9535-980B-9698C0517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400" y="605590"/>
              <a:ext cx="2987299" cy="4618120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6A0326D-0FFF-D0A9-E999-C43190859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699" y="279763"/>
              <a:ext cx="4038950" cy="3139712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8BED649-F33B-737A-530A-C6744E26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167618" y="2201004"/>
              <a:ext cx="2613887" cy="3964177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A2B9A4B-562C-7CC9-9BC9-0816D702D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0318" y="-41434"/>
              <a:ext cx="2733531" cy="3119734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354CCFC-BECA-512D-76ED-E16F6803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0179" y="2064435"/>
              <a:ext cx="3701821" cy="162342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8D761756-6440-46A8-6325-BB493621C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6510" y="2796829"/>
              <a:ext cx="3071126" cy="1905165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7CECD50-5E49-EE5A-8067-723FB7977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5971" y="2879925"/>
              <a:ext cx="2339543" cy="3139712"/>
            </a:xfrm>
            <a:prstGeom prst="rect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1C154F3A-BB8F-DDF1-DEDC-BD6F38523CD5}"/>
              </a:ext>
            </a:extLst>
          </p:cNvPr>
          <p:cNvSpPr txBox="1"/>
          <p:nvPr/>
        </p:nvSpPr>
        <p:spPr>
          <a:xfrm>
            <a:off x="579401" y="5920988"/>
            <a:ext cx="595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L’utilisation du lombricompost et la production pourront bien être adoptées dans la région de </a:t>
            </a:r>
            <a:r>
              <a:rPr lang="fr-FR" b="1" dirty="0" err="1">
                <a:solidFill>
                  <a:srgbClr val="FF0000"/>
                </a:solidFill>
              </a:rPr>
              <a:t>Itasy</a:t>
            </a:r>
            <a:r>
              <a:rPr lang="fr-FR" b="1" dirty="0">
                <a:solidFill>
                  <a:srgbClr val="FF0000"/>
                </a:solidFill>
              </a:rPr>
              <a:t> (cas de la commune de </a:t>
            </a:r>
            <a:r>
              <a:rPr lang="fr-FR" b="1" dirty="0" err="1">
                <a:solidFill>
                  <a:srgbClr val="FF0000"/>
                </a:solidFill>
              </a:rPr>
              <a:t>Iméritsiantosika</a:t>
            </a:r>
            <a:r>
              <a:rPr lang="fr-FR" b="1" dirty="0">
                <a:solidFill>
                  <a:srgbClr val="FF0000"/>
                </a:solidFill>
              </a:rPr>
              <a:t>)</a:t>
            </a:r>
            <a:endParaRPr lang="fr-M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327F4D-BEC2-43F8-BE2B-057BED903A61}"/>
              </a:ext>
            </a:extLst>
          </p:cNvPr>
          <p:cNvSpPr txBox="1"/>
          <p:nvPr/>
        </p:nvSpPr>
        <p:spPr>
          <a:xfrm>
            <a:off x="4247851" y="136336"/>
            <a:ext cx="5534777" cy="1015663"/>
          </a:xfrm>
          <a:prstGeom prst="rect">
            <a:avLst/>
          </a:prstGeom>
          <a:solidFill>
            <a:srgbClr val="E6DFFF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/>
              <a:t>WP2 SCIENCE BASED KNOWLEDGE</a:t>
            </a:r>
          </a:p>
          <a:p>
            <a:r>
              <a:rPr lang="fr-FR" sz="2000" b="1" i="1" dirty="0"/>
              <a:t>TASK 2.1 Enquêtes sur Vers de terre et ressources organiques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6FBA57D-CEE6-FFCA-5C33-8B0B3FCB89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36" y="1313664"/>
            <a:ext cx="3516445" cy="49967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ECF2A58-DABE-055B-2DE2-E6DABA0C08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305" y="1658360"/>
            <a:ext cx="5231259" cy="368736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A883AF0-FFC6-541D-342F-5118A53DCC2D}"/>
              </a:ext>
            </a:extLst>
          </p:cNvPr>
          <p:cNvSpPr txBox="1"/>
          <p:nvPr/>
        </p:nvSpPr>
        <p:spPr>
          <a:xfrm>
            <a:off x="4759119" y="6008913"/>
            <a:ext cx="4321629" cy="37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Production d’un livret sur le vers de terre</a:t>
            </a:r>
            <a:endParaRPr lang="fr-MG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4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327F4D-BEC2-43F8-BE2B-057BED903A61}"/>
              </a:ext>
            </a:extLst>
          </p:cNvPr>
          <p:cNvSpPr txBox="1"/>
          <p:nvPr/>
        </p:nvSpPr>
        <p:spPr>
          <a:xfrm>
            <a:off x="4247851" y="136336"/>
            <a:ext cx="5534777" cy="1015663"/>
          </a:xfrm>
          <a:prstGeom prst="rect">
            <a:avLst/>
          </a:prstGeom>
          <a:solidFill>
            <a:srgbClr val="E6DFFF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/>
              <a:t>WP2 SCIENCE BASED KNOWLEDGE</a:t>
            </a:r>
          </a:p>
          <a:p>
            <a:r>
              <a:rPr lang="fr-FR" sz="2000" b="1" i="1" dirty="0"/>
              <a:t>TASK 2.1 Enquêtes sur Vers de terre et ressources organiques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9A4213-DD8B-8FDE-360A-2DF5955B4820}"/>
              </a:ext>
            </a:extLst>
          </p:cNvPr>
          <p:cNvSpPr txBox="1"/>
          <p:nvPr/>
        </p:nvSpPr>
        <p:spPr>
          <a:xfrm>
            <a:off x="920343" y="2312344"/>
            <a:ext cx="86510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 err="1">
                <a:solidFill>
                  <a:schemeClr val="accent1">
                    <a:lumMod val="75000"/>
                  </a:schemeClr>
                </a:solidFill>
              </a:rPr>
              <a:t>Misaotra</a:t>
            </a:r>
            <a:r>
              <a:rPr lang="fr-FR" sz="8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8800" dirty="0" err="1">
                <a:solidFill>
                  <a:schemeClr val="accent1">
                    <a:lumMod val="75000"/>
                  </a:schemeClr>
                </a:solidFill>
              </a:rPr>
              <a:t>Betsaka</a:t>
            </a:r>
            <a:r>
              <a:rPr lang="fr-FR" sz="8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MG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4" descr="http://t2.gstatic.com/images?q=tbn:ANd9GcTF-7xSeihNE2lliuThOlAgpoW3rTF2YBQZwAK-IrbSVOFErfpEYQ">
            <a:extLst>
              <a:ext uri="{FF2B5EF4-FFF2-40B4-BE49-F238E27FC236}">
                <a16:creationId xmlns:a16="http://schemas.microsoft.com/office/drawing/2014/main" id="{25587A46-A4AD-389C-3CD9-1C0A4599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154" y="5457717"/>
            <a:ext cx="767709" cy="128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99BD884-1206-9E72-F371-062DEEAA4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119" y="5720764"/>
            <a:ext cx="1606706" cy="7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 LRI.tif">
            <a:extLst>
              <a:ext uri="{FF2B5EF4-FFF2-40B4-BE49-F238E27FC236}">
                <a16:creationId xmlns:a16="http://schemas.microsoft.com/office/drawing/2014/main" id="{103E75F3-30E9-D1BC-B285-203EAF9D5E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891" y="5705781"/>
            <a:ext cx="818522" cy="7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logo IRD nouveau.tiff">
            <a:extLst>
              <a:ext uri="{FF2B5EF4-FFF2-40B4-BE49-F238E27FC236}">
                <a16:creationId xmlns:a16="http://schemas.microsoft.com/office/drawing/2014/main" id="{84E0988D-F809-A2D7-1E0F-554722DF24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137" y="5817018"/>
            <a:ext cx="1826740" cy="5734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78557F8-8499-223B-FCDB-92BD715100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915" y="5519848"/>
            <a:ext cx="921037" cy="11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6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286361" y="1140143"/>
            <a:ext cx="89447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Diagnostic Ressources Végétales pour la production de lombricompost (phase de pré-compostage)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Arbres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Arbustes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Espèces herbacées jachères et friches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Adventices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Pailles et balles de riz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Autres résidus de culture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r>
              <a:rPr lang="fr-FR" sz="2400" dirty="0"/>
              <a:t>Diagnostic Vers de terre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Habitat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/>
              <a:t>Espèces</a:t>
            </a:r>
          </a:p>
          <a:p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327F4D-BEC2-43F8-BE2B-057BED903A61}"/>
              </a:ext>
            </a:extLst>
          </p:cNvPr>
          <p:cNvSpPr txBox="1"/>
          <p:nvPr/>
        </p:nvSpPr>
        <p:spPr>
          <a:xfrm>
            <a:off x="4247851" y="136336"/>
            <a:ext cx="5534777" cy="1015663"/>
          </a:xfrm>
          <a:prstGeom prst="rect">
            <a:avLst/>
          </a:prstGeom>
          <a:solidFill>
            <a:srgbClr val="E6DFFF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/>
              <a:t>WP2 SCIENCE BASED KNOWLEDGE</a:t>
            </a:r>
          </a:p>
          <a:p>
            <a:r>
              <a:rPr lang="fr-FR" sz="2000" b="1" i="1" dirty="0"/>
              <a:t>TASK 2.1 Enquêtes sur Vers de terre et ressources organiques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16D7E5-8484-4517-9802-A439F1CC0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691" y="3429000"/>
            <a:ext cx="55229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0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327F4D-BEC2-43F8-BE2B-057BED903A61}"/>
              </a:ext>
            </a:extLst>
          </p:cNvPr>
          <p:cNvSpPr txBox="1"/>
          <p:nvPr/>
        </p:nvSpPr>
        <p:spPr>
          <a:xfrm>
            <a:off x="4247851" y="136336"/>
            <a:ext cx="5534777" cy="1015663"/>
          </a:xfrm>
          <a:prstGeom prst="rect">
            <a:avLst/>
          </a:prstGeom>
          <a:solidFill>
            <a:srgbClr val="E6DFFF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/>
              <a:t>WP2 SCIENCE BASED KNOWLEDGE</a:t>
            </a:r>
          </a:p>
          <a:p>
            <a:r>
              <a:rPr lang="fr-FR" sz="2000" b="1" i="1" dirty="0"/>
              <a:t>TASK 2.1 Enquêtes sur Vers de terre et ressources organiques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41BA980-0DF2-41BB-8B10-7EBB02BC5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2" y="2514837"/>
            <a:ext cx="9161898" cy="36827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68ECC1B-6E7F-492E-8CA9-52B715A327DF}"/>
              </a:ext>
            </a:extLst>
          </p:cNvPr>
          <p:cNvSpPr txBox="1"/>
          <p:nvPr/>
        </p:nvSpPr>
        <p:spPr>
          <a:xfrm>
            <a:off x="4063998" y="3643085"/>
            <a:ext cx="137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ETAPE 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7EEC09-1B1E-4785-A027-A875CD8F29F1}"/>
              </a:ext>
            </a:extLst>
          </p:cNvPr>
          <p:cNvSpPr txBox="1"/>
          <p:nvPr/>
        </p:nvSpPr>
        <p:spPr>
          <a:xfrm>
            <a:off x="1240969" y="6197600"/>
            <a:ext cx="137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ETAPE 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A7F7D88-170F-4E6A-B03C-7C448AB049B6}"/>
              </a:ext>
            </a:extLst>
          </p:cNvPr>
          <p:cNvSpPr txBox="1"/>
          <p:nvPr/>
        </p:nvSpPr>
        <p:spPr>
          <a:xfrm>
            <a:off x="6727375" y="6197600"/>
            <a:ext cx="137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ETAPE 3</a:t>
            </a:r>
          </a:p>
        </p:txBody>
      </p:sp>
    </p:spTree>
    <p:extLst>
      <p:ext uri="{BB962C8B-B14F-4D97-AF65-F5344CB8AC3E}">
        <p14:creationId xmlns:p14="http://schemas.microsoft.com/office/powerpoint/2010/main" val="328208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327F4D-BEC2-43F8-BE2B-057BED903A61}"/>
              </a:ext>
            </a:extLst>
          </p:cNvPr>
          <p:cNvSpPr txBox="1"/>
          <p:nvPr/>
        </p:nvSpPr>
        <p:spPr>
          <a:xfrm>
            <a:off x="4247851" y="136336"/>
            <a:ext cx="5534777" cy="1015663"/>
          </a:xfrm>
          <a:prstGeom prst="rect">
            <a:avLst/>
          </a:prstGeom>
          <a:solidFill>
            <a:srgbClr val="E6DFFF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/>
              <a:t>WP2 SCIENCE BASED KNOWLEDGE</a:t>
            </a:r>
          </a:p>
          <a:p>
            <a:r>
              <a:rPr lang="fr-FR" sz="2000" b="1" i="1" dirty="0"/>
              <a:t>TASK 2.1 Enquêtes sur Vers de terre et ressources organiques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1D7E215-13FB-4C50-9EF6-134D3A6183A5}"/>
              </a:ext>
            </a:extLst>
          </p:cNvPr>
          <p:cNvSpPr txBox="1"/>
          <p:nvPr/>
        </p:nvSpPr>
        <p:spPr>
          <a:xfrm>
            <a:off x="387959" y="1488700"/>
            <a:ext cx="4152550" cy="1231106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Inventaire Espèces non cultivées et cultivées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(Nom local, nom scientifique, herbier)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E25463A-9179-4604-9083-C8655892E48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034" y="3111835"/>
            <a:ext cx="3141931" cy="360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AF38F0A-284E-441C-BFB6-8A599CF7FA9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39" y="3208606"/>
            <a:ext cx="2371530" cy="293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B5EC0F7-4533-446C-95B1-246C9F57293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9230" y="3111835"/>
            <a:ext cx="2617057" cy="3609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87705C2-A58B-4A71-B08B-8529A59F9EEF}"/>
              </a:ext>
            </a:extLst>
          </p:cNvPr>
          <p:cNvSpPr txBox="1"/>
          <p:nvPr/>
        </p:nvSpPr>
        <p:spPr>
          <a:xfrm>
            <a:off x="5139061" y="1319423"/>
            <a:ext cx="3829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11 agriculteurs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1 agriculteur de référence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Flores existantes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Malherbologistes </a:t>
            </a:r>
          </a:p>
        </p:txBody>
      </p:sp>
    </p:spTree>
    <p:extLst>
      <p:ext uri="{BB962C8B-B14F-4D97-AF65-F5344CB8AC3E}">
        <p14:creationId xmlns:p14="http://schemas.microsoft.com/office/powerpoint/2010/main" val="116921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327F4D-BEC2-43F8-BE2B-057BED903A61}"/>
              </a:ext>
            </a:extLst>
          </p:cNvPr>
          <p:cNvSpPr txBox="1"/>
          <p:nvPr/>
        </p:nvSpPr>
        <p:spPr>
          <a:xfrm>
            <a:off x="4247851" y="136336"/>
            <a:ext cx="5534777" cy="1015663"/>
          </a:xfrm>
          <a:prstGeom prst="rect">
            <a:avLst/>
          </a:prstGeom>
          <a:solidFill>
            <a:srgbClr val="E6DFFF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/>
              <a:t>WP2 SCIENCE BASED KNOWLEDGE</a:t>
            </a:r>
          </a:p>
          <a:p>
            <a:r>
              <a:rPr lang="fr-FR" sz="2000" b="1" i="1" dirty="0"/>
              <a:t>TASK 2.1 Enquêtes sur Vers de terre et ressources organiques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4B8D89-64CE-4D20-814A-4352C9D7E035}"/>
              </a:ext>
            </a:extLst>
          </p:cNvPr>
          <p:cNvSpPr txBox="1"/>
          <p:nvPr/>
        </p:nvSpPr>
        <p:spPr>
          <a:xfrm>
            <a:off x="211016" y="1156521"/>
            <a:ext cx="4152550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Autres utilisations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(Médecine, fourrage, insectifuges, domestique)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0282081-D2D3-4739-8716-98C3553B6802}"/>
              </a:ext>
            </a:extLst>
          </p:cNvPr>
          <p:cNvSpPr txBox="1"/>
          <p:nvPr/>
        </p:nvSpPr>
        <p:spPr>
          <a:xfrm>
            <a:off x="5139061" y="1319423"/>
            <a:ext cx="382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11 agriculteurs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FF24C7-712A-40A1-A1AA-72198587257F}"/>
              </a:ext>
            </a:extLst>
          </p:cNvPr>
          <p:cNvSpPr/>
          <p:nvPr/>
        </p:nvSpPr>
        <p:spPr>
          <a:xfrm>
            <a:off x="614901" y="2362104"/>
            <a:ext cx="70074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Domaine non cultivé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Cultivé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Médecine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Consommation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Lutte contre insectes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Antiérosif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Domestique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Brise-vent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Engrais vert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Fourrage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Haie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Menuiserie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5AECDA-7774-4ECE-9CBA-E6B0A7531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410" y="2878157"/>
            <a:ext cx="1952625" cy="1371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DCD0646-5515-4161-9ED7-05C388D15CB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089" y="1781088"/>
            <a:ext cx="1638300" cy="136842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461257D-0AD5-4832-8C0C-513D7133FB9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722" y="4832370"/>
            <a:ext cx="1495425" cy="1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9791C78-C496-4EE9-908E-1D55267DF93E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342" y="4796387"/>
            <a:ext cx="1588135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30A8591-E8B7-4A22-90BE-D20A5EAA15C1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586" y="5266690"/>
            <a:ext cx="1648460" cy="145497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AB879D4-70DC-4A16-A136-0FDDBDF51AE8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444" y="1504907"/>
            <a:ext cx="164846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29ED165-3A50-42AA-A41D-AB4C0D2CAE23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07" y="4854171"/>
            <a:ext cx="1431186" cy="1837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46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327F4D-BEC2-43F8-BE2B-057BED903A61}"/>
              </a:ext>
            </a:extLst>
          </p:cNvPr>
          <p:cNvSpPr txBox="1"/>
          <p:nvPr/>
        </p:nvSpPr>
        <p:spPr>
          <a:xfrm>
            <a:off x="4247851" y="136336"/>
            <a:ext cx="5534777" cy="1015663"/>
          </a:xfrm>
          <a:prstGeom prst="rect">
            <a:avLst/>
          </a:prstGeom>
          <a:solidFill>
            <a:srgbClr val="E6DFFF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/>
              <a:t>WP2 SCIENCE BASED KNOWLEDGE</a:t>
            </a:r>
          </a:p>
          <a:p>
            <a:r>
              <a:rPr lang="fr-FR" sz="2000" b="1" i="1" dirty="0"/>
              <a:t>TASK 2.1 Enquêtes sur Vers de terre et ressources organiques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5D3EDB-D041-46B9-A09A-962DB1DDDB28}"/>
              </a:ext>
            </a:extLst>
          </p:cNvPr>
          <p:cNvSpPr txBox="1"/>
          <p:nvPr/>
        </p:nvSpPr>
        <p:spPr>
          <a:xfrm>
            <a:off x="162078" y="931849"/>
            <a:ext cx="3650265" cy="1231106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Disponibilité suivant les saisons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(11 classes, 4 notes de score)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17F59E-1E51-4FEB-89BC-9B066ADA67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343" y="1289720"/>
            <a:ext cx="5638781" cy="1650714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5E08406-4085-469B-96BE-2AA0B1821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60392"/>
              </p:ext>
            </p:extLst>
          </p:nvPr>
        </p:nvGraphicFramePr>
        <p:xfrm>
          <a:off x="506437" y="3425014"/>
          <a:ext cx="8618512" cy="3331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6323">
                  <a:extLst>
                    <a:ext uri="{9D8B030D-6E8A-4147-A177-3AD203B41FA5}">
                      <a16:colId xmlns:a16="http://schemas.microsoft.com/office/drawing/2014/main" val="3068069867"/>
                    </a:ext>
                  </a:extLst>
                </a:gridCol>
                <a:gridCol w="1523420">
                  <a:extLst>
                    <a:ext uri="{9D8B030D-6E8A-4147-A177-3AD203B41FA5}">
                      <a16:colId xmlns:a16="http://schemas.microsoft.com/office/drawing/2014/main" val="2116891512"/>
                    </a:ext>
                  </a:extLst>
                </a:gridCol>
                <a:gridCol w="2792937">
                  <a:extLst>
                    <a:ext uri="{9D8B030D-6E8A-4147-A177-3AD203B41FA5}">
                      <a16:colId xmlns:a16="http://schemas.microsoft.com/office/drawing/2014/main" val="3479646492"/>
                    </a:ext>
                  </a:extLst>
                </a:gridCol>
                <a:gridCol w="1399642">
                  <a:extLst>
                    <a:ext uri="{9D8B030D-6E8A-4147-A177-3AD203B41FA5}">
                      <a16:colId xmlns:a16="http://schemas.microsoft.com/office/drawing/2014/main" val="1628767473"/>
                    </a:ext>
                  </a:extLst>
                </a:gridCol>
                <a:gridCol w="1104480">
                  <a:extLst>
                    <a:ext uri="{9D8B030D-6E8A-4147-A177-3AD203B41FA5}">
                      <a16:colId xmlns:a16="http://schemas.microsoft.com/office/drawing/2014/main" val="4005890305"/>
                    </a:ext>
                  </a:extLst>
                </a:gridCol>
                <a:gridCol w="761710">
                  <a:extLst>
                    <a:ext uri="{9D8B030D-6E8A-4147-A177-3AD203B41FA5}">
                      <a16:colId xmlns:a16="http://schemas.microsoft.com/office/drawing/2014/main" val="1666334020"/>
                    </a:ext>
                  </a:extLst>
                </a:gridCol>
              </a:tblGrid>
              <a:tr h="4260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N°Ferme de Référence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Type biomasse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Ressource biomasse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Lohataona (Septembre-Novembre)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Fahavatratra (Décembre-Avril)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Ririnina (Mai-Août)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1961921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Résidus de culture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Pailles de riz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0489686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Résidus de culture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Pailles de riz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4467834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Résidus de culture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Pailles de riz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3760502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Résidus de culture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Pailles de riz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2935300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Résidus de culture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Pailles de riz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1190663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Résidus de culture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Pailles de riz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8513724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Résidus de culture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Pailles de riz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6767813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Résidus de culture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Pailles de riz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5598754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Résidus de culture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Pailles de riz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7977946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Résidus de culture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Pailles de riz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9512836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Résidus de culture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Pailles de riz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2588521"/>
                  </a:ext>
                </a:extLst>
              </a:tr>
              <a:tr h="242097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Résidus de culture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Pailles de riz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736176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F8D4C64-C826-420D-AD75-1481F0BC2F01}"/>
              </a:ext>
            </a:extLst>
          </p:cNvPr>
          <p:cNvSpPr txBox="1"/>
          <p:nvPr/>
        </p:nvSpPr>
        <p:spPr>
          <a:xfrm>
            <a:off x="200224" y="2293592"/>
            <a:ext cx="3829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11 agriculteurs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Analyse multifactorielle</a:t>
            </a:r>
          </a:p>
        </p:txBody>
      </p:sp>
    </p:spTree>
    <p:extLst>
      <p:ext uri="{BB962C8B-B14F-4D97-AF65-F5344CB8AC3E}">
        <p14:creationId xmlns:p14="http://schemas.microsoft.com/office/powerpoint/2010/main" val="308448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327F4D-BEC2-43F8-BE2B-057BED903A61}"/>
              </a:ext>
            </a:extLst>
          </p:cNvPr>
          <p:cNvSpPr txBox="1"/>
          <p:nvPr/>
        </p:nvSpPr>
        <p:spPr>
          <a:xfrm>
            <a:off x="4247851" y="136336"/>
            <a:ext cx="5534777" cy="1015663"/>
          </a:xfrm>
          <a:prstGeom prst="rect">
            <a:avLst/>
          </a:prstGeom>
          <a:solidFill>
            <a:srgbClr val="E6DFFF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/>
              <a:t>WP2 SCIENCE BASED KNOWLEDGE</a:t>
            </a:r>
          </a:p>
          <a:p>
            <a:r>
              <a:rPr lang="fr-FR" sz="2000" b="1" i="1" dirty="0"/>
              <a:t>TASK 2.1 Enquêtes sur Vers de terre et ressources organiques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5502B2-7BFA-46C9-9AFC-2D60A6905CB1}"/>
              </a:ext>
            </a:extLst>
          </p:cNvPr>
          <p:cNvSpPr txBox="1"/>
          <p:nvPr/>
        </p:nvSpPr>
        <p:spPr>
          <a:xfrm>
            <a:off x="68207" y="1220362"/>
            <a:ext cx="4251820" cy="800219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Savoir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(Espèces principales)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7B24AB-895D-4567-A0BE-D979539B90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917" y="2366223"/>
            <a:ext cx="5545739" cy="41593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F0BCC2B-3B85-4153-BA35-42379548D8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44" y="3950262"/>
            <a:ext cx="3433687" cy="257526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24F8844-EB45-48D5-94CD-B04ECC69948D}"/>
              </a:ext>
            </a:extLst>
          </p:cNvPr>
          <p:cNvSpPr txBox="1"/>
          <p:nvPr/>
        </p:nvSpPr>
        <p:spPr>
          <a:xfrm>
            <a:off x="0" y="2200591"/>
            <a:ext cx="3829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40 agriculteurs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Capitalisation 4 domaines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26 espèces</a:t>
            </a:r>
          </a:p>
        </p:txBody>
      </p:sp>
    </p:spTree>
    <p:extLst>
      <p:ext uri="{BB962C8B-B14F-4D97-AF65-F5344CB8AC3E}">
        <p14:creationId xmlns:p14="http://schemas.microsoft.com/office/powerpoint/2010/main" val="217614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327F4D-BEC2-43F8-BE2B-057BED903A61}"/>
              </a:ext>
            </a:extLst>
          </p:cNvPr>
          <p:cNvSpPr txBox="1"/>
          <p:nvPr/>
        </p:nvSpPr>
        <p:spPr>
          <a:xfrm>
            <a:off x="4247851" y="136336"/>
            <a:ext cx="5534777" cy="1015663"/>
          </a:xfrm>
          <a:prstGeom prst="rect">
            <a:avLst/>
          </a:prstGeom>
          <a:solidFill>
            <a:srgbClr val="E6DFFF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/>
              <a:t>WP2 SCIENCE BASED KNOWLEDGE</a:t>
            </a:r>
          </a:p>
          <a:p>
            <a:r>
              <a:rPr lang="fr-FR" sz="2000" b="1" i="1" dirty="0"/>
              <a:t>TASK 2.1 Enquêtes sur Vers de terre et ressources organiques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8ECC1B-6E7F-492E-8CA9-52B715A327DF}"/>
              </a:ext>
            </a:extLst>
          </p:cNvPr>
          <p:cNvSpPr txBox="1"/>
          <p:nvPr/>
        </p:nvSpPr>
        <p:spPr>
          <a:xfrm>
            <a:off x="2122716" y="3525705"/>
            <a:ext cx="137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ETAPE 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57EEC09-1B1E-4785-A027-A875CD8F29F1}"/>
              </a:ext>
            </a:extLst>
          </p:cNvPr>
          <p:cNvSpPr txBox="1"/>
          <p:nvPr/>
        </p:nvSpPr>
        <p:spPr>
          <a:xfrm>
            <a:off x="6748591" y="4119465"/>
            <a:ext cx="137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ETAPE 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A7F7D88-170F-4E6A-B03C-7C448AB049B6}"/>
              </a:ext>
            </a:extLst>
          </p:cNvPr>
          <p:cNvSpPr txBox="1"/>
          <p:nvPr/>
        </p:nvSpPr>
        <p:spPr>
          <a:xfrm>
            <a:off x="4074610" y="5936581"/>
            <a:ext cx="137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ETAPE 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81EFD47-F85E-2EE6-A5D4-018927801588}"/>
              </a:ext>
            </a:extLst>
          </p:cNvPr>
          <p:cNvSpPr txBox="1"/>
          <p:nvPr/>
        </p:nvSpPr>
        <p:spPr>
          <a:xfrm>
            <a:off x="356157" y="2673540"/>
            <a:ext cx="4135457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Inventaire Espèces des vers de terre</a:t>
            </a:r>
          </a:p>
          <a:p>
            <a:r>
              <a:rPr lang="fr-FR" sz="2000" b="1" dirty="0" err="1">
                <a:solidFill>
                  <a:schemeClr val="bg1"/>
                </a:solidFill>
              </a:rPr>
              <a:t>Tanety</a:t>
            </a:r>
            <a:r>
              <a:rPr lang="fr-FR" sz="2000" b="1" dirty="0">
                <a:solidFill>
                  <a:schemeClr val="bg1"/>
                </a:solidFill>
              </a:rPr>
              <a:t>, Bas de pente, Bas fond</a:t>
            </a:r>
            <a:endParaRPr lang="fr-MG" sz="2000" b="1" dirty="0">
              <a:solidFill>
                <a:schemeClr val="bg1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E5B8BC3-299C-E8CA-6CB2-5ED480ADDB9C}"/>
              </a:ext>
            </a:extLst>
          </p:cNvPr>
          <p:cNvSpPr txBox="1"/>
          <p:nvPr/>
        </p:nvSpPr>
        <p:spPr>
          <a:xfrm>
            <a:off x="5653318" y="2691685"/>
            <a:ext cx="3526971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Identifications des espèces</a:t>
            </a:r>
            <a:endParaRPr lang="fr-MG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A5FAEC3-0609-1265-CBCF-3009D8EA80F3}"/>
              </a:ext>
            </a:extLst>
          </p:cNvPr>
          <p:cNvSpPr txBox="1"/>
          <p:nvPr/>
        </p:nvSpPr>
        <p:spPr>
          <a:xfrm>
            <a:off x="5661699" y="3091795"/>
            <a:ext cx="3526971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Classification selon les fonctions</a:t>
            </a:r>
            <a:endParaRPr lang="fr-MG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4CCA693-2F95-896F-2799-FB75699983CD}"/>
              </a:ext>
            </a:extLst>
          </p:cNvPr>
          <p:cNvSpPr txBox="1"/>
          <p:nvPr/>
        </p:nvSpPr>
        <p:spPr>
          <a:xfrm>
            <a:off x="3200404" y="5528462"/>
            <a:ext cx="3526971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Restitution chez les agriculteurs</a:t>
            </a:r>
            <a:endParaRPr lang="fr-MG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CE7E988-3993-419A-A5B5-22D5B4E4D1DC}"/>
              </a:ext>
            </a:extLst>
          </p:cNvPr>
          <p:cNvSpPr txBox="1"/>
          <p:nvPr/>
        </p:nvSpPr>
        <p:spPr>
          <a:xfrm>
            <a:off x="884255" y="1463709"/>
            <a:ext cx="870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Inventaire et valorisation des vers de terre</a:t>
            </a:r>
            <a:endParaRPr lang="fr-MG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8601EA17-E2FE-3287-EFEA-9726D4410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069" y="3799681"/>
            <a:ext cx="3215473" cy="29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1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0336"/>
            <a:ext cx="1370479" cy="13704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9327F4D-BEC2-43F8-BE2B-057BED903A61}"/>
              </a:ext>
            </a:extLst>
          </p:cNvPr>
          <p:cNvSpPr txBox="1"/>
          <p:nvPr/>
        </p:nvSpPr>
        <p:spPr>
          <a:xfrm>
            <a:off x="4247851" y="136336"/>
            <a:ext cx="5534777" cy="1015663"/>
          </a:xfrm>
          <a:prstGeom prst="rect">
            <a:avLst/>
          </a:prstGeom>
          <a:solidFill>
            <a:srgbClr val="E6DFFF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/>
              <a:t>WP2 SCIENCE BASED KNOWLEDGE</a:t>
            </a:r>
          </a:p>
          <a:p>
            <a:r>
              <a:rPr lang="fr-FR" sz="2000" b="1" i="1" dirty="0"/>
              <a:t>TASK 2.1 Enquêtes sur Vers de terre et ressources organiques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2AAAB3F-F188-E9E4-8F76-5957C9B40CD2}"/>
              </a:ext>
            </a:extLst>
          </p:cNvPr>
          <p:cNvSpPr txBox="1"/>
          <p:nvPr/>
        </p:nvSpPr>
        <p:spPr>
          <a:xfrm>
            <a:off x="340806" y="1688123"/>
            <a:ext cx="696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 espèces de vers de terre ont été répertoriées aux alentours des exploitations des 11 agriculteurs </a:t>
            </a:r>
            <a:endParaRPr lang="fr-MG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B3E950-94F0-F578-5163-64E311A525AC}"/>
              </a:ext>
            </a:extLst>
          </p:cNvPr>
          <p:cNvSpPr txBox="1"/>
          <p:nvPr/>
        </p:nvSpPr>
        <p:spPr>
          <a:xfrm>
            <a:off x="4953000" y="4360985"/>
            <a:ext cx="4702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Une espèce pratique pour une inoculation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2 espèces peuvent être utiliser pour le lombricompostage et inoculation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4 espèces pour le </a:t>
            </a:r>
            <a:r>
              <a:rPr lang="fr-FR" dirty="0" err="1"/>
              <a:t>lombricomposatage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Une espèce endémique (</a:t>
            </a:r>
            <a:r>
              <a:rPr lang="fr-FR" dirty="0" err="1"/>
              <a:t>Kynotidae</a:t>
            </a:r>
            <a:r>
              <a:rPr lang="fr-FR" dirty="0"/>
              <a:t>)</a:t>
            </a:r>
            <a:endParaRPr lang="fr-MG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749011-0E98-CED9-FECD-841160C2AF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35" y="2913498"/>
            <a:ext cx="2412442" cy="16100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456B34-DE28-8736-E2FD-CD112A4E21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479" y="4503671"/>
            <a:ext cx="2412442" cy="16100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163F23-7238-56F0-9135-5E45665E0C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695" y="1299743"/>
            <a:ext cx="1567802" cy="29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35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7694</TotalTime>
  <Words>564</Words>
  <Application>Microsoft Macintosh PowerPoint</Application>
  <PresentationFormat>Format A4 (210 x 297 mm)</PresentationFormat>
  <Paragraphs>166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EBlanchart</dc:creator>
  <cp:lastModifiedBy>Microsoft Office User</cp:lastModifiedBy>
  <cp:revision>106</cp:revision>
  <dcterms:created xsi:type="dcterms:W3CDTF">2021-05-27T15:50:37Z</dcterms:created>
  <dcterms:modified xsi:type="dcterms:W3CDTF">2023-10-10T12:11:06Z</dcterms:modified>
</cp:coreProperties>
</file>