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63" r:id="rId5"/>
    <p:sldId id="268" r:id="rId6"/>
    <p:sldId id="269" r:id="rId7"/>
    <p:sldId id="266" r:id="rId8"/>
    <p:sldId id="264" r:id="rId9"/>
    <p:sldId id="265" r:id="rId10"/>
    <p:sldId id="267" r:id="rId11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3F8"/>
    <a:srgbClr val="E5F4FF"/>
    <a:srgbClr val="E6DFFF"/>
    <a:srgbClr val="FAFFEB"/>
    <a:srgbClr val="D1C7FE"/>
    <a:srgbClr val="EEFFF0"/>
    <a:srgbClr val="E1F1E3"/>
    <a:srgbClr val="1384DF"/>
    <a:srgbClr val="9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7"/>
    <p:restoredTop sz="94603"/>
  </p:normalViewPr>
  <p:slideViewPr>
    <p:cSldViewPr snapToGrid="0" snapToObjects="1" showGuides="1">
      <p:cViewPr varScale="1">
        <p:scale>
          <a:sx n="109" d="100"/>
          <a:sy n="109" d="100"/>
        </p:scale>
        <p:origin x="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77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8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92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5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30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6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24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26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2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02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E785-62CC-3F43-9AFD-79300C980A0A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56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9.png"/><Relationship Id="rId16" Type="http://schemas.openxmlformats.org/officeDocument/2006/relationships/image" Target="../media/image20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jpeg"/><Relationship Id="rId5" Type="http://schemas.openxmlformats.org/officeDocument/2006/relationships/image" Target="../media/image11.png"/><Relationship Id="rId15" Type="http://schemas.openxmlformats.org/officeDocument/2006/relationships/image" Target="../media/image19.tiff"/><Relationship Id="rId10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microsoft.com/office/2007/relationships/hdphoto" Target="../media/hdphoto6.wdp"/><Relationship Id="rId12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24.jpeg"/><Relationship Id="rId5" Type="http://schemas.microsoft.com/office/2007/relationships/hdphoto" Target="../media/hdphoto4.wdp"/><Relationship Id="rId10" Type="http://schemas.microsoft.com/office/2007/relationships/hdphoto" Target="../media/hdphoto9.wdp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30E1D-6938-F449-8AAF-7491C8A138E2}"/>
              </a:ext>
            </a:extLst>
          </p:cNvPr>
          <p:cNvSpPr/>
          <p:nvPr/>
        </p:nvSpPr>
        <p:spPr>
          <a:xfrm>
            <a:off x="346363" y="1814003"/>
            <a:ext cx="9199418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200" dirty="0"/>
              <a:t>OAD CAMMISOL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A649D4-3387-0943-99A2-77DE7016A197}"/>
              </a:ext>
            </a:extLst>
          </p:cNvPr>
          <p:cNvSpPr txBox="1"/>
          <p:nvPr/>
        </p:nvSpPr>
        <p:spPr>
          <a:xfrm>
            <a:off x="1256203" y="4144890"/>
            <a:ext cx="7379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Nicolas Marilleau, Paul </a:t>
            </a:r>
            <a:r>
              <a:rPr lang="fr-FR" sz="2000" dirty="0" err="1"/>
              <a:t>Breugnot</a:t>
            </a:r>
            <a:r>
              <a:rPr lang="fr-FR" sz="2000" dirty="0"/>
              <a:t>, </a:t>
            </a:r>
            <a:r>
              <a:rPr lang="fr-FR" sz="2000" dirty="0" err="1"/>
              <a:t>Kanto</a:t>
            </a:r>
            <a:r>
              <a:rPr lang="fr-FR" sz="2000" dirty="0"/>
              <a:t> </a:t>
            </a:r>
            <a:r>
              <a:rPr lang="fr-FR" sz="2000" dirty="0" err="1"/>
              <a:t>Razanamalala</a:t>
            </a:r>
            <a:r>
              <a:rPr lang="fr-FR" sz="2000" dirty="0"/>
              <a:t>, </a:t>
            </a:r>
            <a:r>
              <a:rPr lang="fr-FR" sz="2000" dirty="0" err="1"/>
              <a:t>Nasandratra</a:t>
            </a:r>
            <a:r>
              <a:rPr lang="fr-FR" sz="2000" dirty="0"/>
              <a:t> </a:t>
            </a:r>
            <a:r>
              <a:rPr lang="fr-FR" sz="2000" dirty="0" err="1"/>
              <a:t>Ravonjiarison</a:t>
            </a:r>
            <a:r>
              <a:rPr lang="fr-FR" sz="2000" dirty="0"/>
              <a:t>, </a:t>
            </a:r>
            <a:r>
              <a:rPr lang="fr-FR" sz="2000" dirty="0" err="1"/>
              <a:t>Manoa</a:t>
            </a:r>
            <a:r>
              <a:rPr lang="fr-FR" sz="2000" dirty="0"/>
              <a:t> </a:t>
            </a:r>
            <a:r>
              <a:rPr lang="fr-FR" sz="2000" dirty="0" err="1"/>
              <a:t>Raminoarison</a:t>
            </a:r>
            <a:r>
              <a:rPr lang="fr-FR" sz="2000" dirty="0"/>
              <a:t>, Damase </a:t>
            </a:r>
            <a:r>
              <a:rPr lang="fr-FR" sz="2000" dirty="0" err="1"/>
              <a:t>Razafimahafaly</a:t>
            </a:r>
            <a:r>
              <a:rPr lang="fr-FR" sz="2000" dirty="0"/>
              <a:t> &amp; Laetitia BERNARD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6497566" y="254849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5" name="Image 14">
            <a:extLst>
              <a:ext uri="{FF2B5EF4-FFF2-40B4-BE49-F238E27FC236}">
                <a16:creationId xmlns:a16="http://schemas.microsoft.com/office/drawing/2014/main" id="{DE20EF0A-5682-2749-BFFC-F8BA89C2C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035" y="159532"/>
            <a:ext cx="590745" cy="59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05B833-D188-FA4A-A989-BD7F10CE3C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88" y="164001"/>
            <a:ext cx="1728925" cy="5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4" descr="http://t2.gstatic.com/images?q=tbn:ANd9GcTF-7xSeihNE2lliuThOlAgpoW3rTF2YBQZwAK-IrbSVOFErfpEYQ">
            <a:extLst>
              <a:ext uri="{FF2B5EF4-FFF2-40B4-BE49-F238E27FC236}">
                <a16:creationId xmlns:a16="http://schemas.microsoft.com/office/drawing/2014/main" id="{3DD5D978-727A-3546-9681-86341EE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6925" y="5439808"/>
            <a:ext cx="767709" cy="128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C4DCA4D-72EC-DB4F-96FA-CFF20A3C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054" y="5720764"/>
            <a:ext cx="1606706" cy="7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ogo LRI.tif">
            <a:extLst>
              <a:ext uri="{FF2B5EF4-FFF2-40B4-BE49-F238E27FC236}">
                <a16:creationId xmlns:a16="http://schemas.microsoft.com/office/drawing/2014/main" id="{5E46CBFB-A848-714B-906B-BBAA116044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942" y="5684946"/>
            <a:ext cx="818522" cy="7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logo IRD nouveau.tiff">
            <a:extLst>
              <a:ext uri="{FF2B5EF4-FFF2-40B4-BE49-F238E27FC236}">
                <a16:creationId xmlns:a16="http://schemas.microsoft.com/office/drawing/2014/main" id="{BD1F5566-A0FF-E645-AFF4-295DDAF7C7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072" y="5817018"/>
            <a:ext cx="1826740" cy="5734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64CDB7-C47B-84AB-1840-AE3EFA4D82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262" y="-221617"/>
            <a:ext cx="2035620" cy="20356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48B8CCB-6E2E-0197-5F2B-97B93F1242F6}"/>
              </a:ext>
            </a:extLst>
          </p:cNvPr>
          <p:cNvSpPr txBox="1"/>
          <p:nvPr/>
        </p:nvSpPr>
        <p:spPr>
          <a:xfrm>
            <a:off x="716784" y="2973047"/>
            <a:ext cx="8458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fr-FR" sz="2000" dirty="0">
                <a:latin typeface="+mj-lt"/>
                <a:ea typeface="Times New Roman" panose="02020603050405020304" pitchFamily="18" charset="0"/>
              </a:rPr>
              <a:t>ouplage spatialisé, à base d’</a:t>
            </a:r>
            <a:r>
              <a:rPr lang="fr-FR" sz="20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A</a:t>
            </a:r>
            <a:r>
              <a:rPr lang="fr-FR" sz="2000" dirty="0">
                <a:latin typeface="+mj-lt"/>
                <a:ea typeface="Times New Roman" panose="02020603050405020304" pitchFamily="18" charset="0"/>
              </a:rPr>
              <a:t>gents, de </a:t>
            </a:r>
            <a:r>
              <a:rPr lang="fr-FR" sz="20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M</a:t>
            </a:r>
            <a:r>
              <a:rPr lang="fr-FR" sz="2000" dirty="0">
                <a:latin typeface="+mj-lt"/>
                <a:ea typeface="Times New Roman" panose="02020603050405020304" pitchFamily="18" charset="0"/>
              </a:rPr>
              <a:t>odèles </a:t>
            </a:r>
            <a:r>
              <a:rPr lang="fr-FR" sz="20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M</a:t>
            </a:r>
            <a:r>
              <a:rPr lang="fr-FR" sz="2000" dirty="0">
                <a:latin typeface="+mj-lt"/>
                <a:ea typeface="Times New Roman" panose="02020603050405020304" pitchFamily="18" charset="0"/>
              </a:rPr>
              <a:t>athématiques et </a:t>
            </a:r>
            <a:r>
              <a:rPr lang="fr-FR" sz="20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I</a:t>
            </a:r>
            <a:r>
              <a:rPr lang="fr-FR" sz="2000" dirty="0">
                <a:latin typeface="+mj-lt"/>
                <a:ea typeface="Times New Roman" panose="02020603050405020304" pitchFamily="18" charset="0"/>
              </a:rPr>
              <a:t>nformatiques de </a:t>
            </a:r>
            <a:r>
              <a:rPr lang="fr-FR" sz="20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SOL</a:t>
            </a:r>
            <a:r>
              <a:rPr lang="fr-FR" sz="2000" dirty="0">
                <a:latin typeface="+mj-lt"/>
              </a:rPr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7CB51C-985F-A24D-DCFE-9D1DF0477B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884" y="5519848"/>
            <a:ext cx="921037" cy="11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0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30E1D-6938-F449-8AAF-7491C8A138E2}"/>
              </a:ext>
            </a:extLst>
          </p:cNvPr>
          <p:cNvSpPr/>
          <p:nvPr/>
        </p:nvSpPr>
        <p:spPr>
          <a:xfrm>
            <a:off x="346363" y="1814003"/>
            <a:ext cx="9199418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200" dirty="0"/>
              <a:t>OAD CAMMISOL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6497566" y="254849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5" name="Image 14">
            <a:extLst>
              <a:ext uri="{FF2B5EF4-FFF2-40B4-BE49-F238E27FC236}">
                <a16:creationId xmlns:a16="http://schemas.microsoft.com/office/drawing/2014/main" id="{DE20EF0A-5682-2749-BFFC-F8BA89C2C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035" y="159532"/>
            <a:ext cx="590745" cy="59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05B833-D188-FA4A-A989-BD7F10CE3C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88" y="164001"/>
            <a:ext cx="1728925" cy="5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4" descr="http://t2.gstatic.com/images?q=tbn:ANd9GcTF-7xSeihNE2lliuThOlAgpoW3rTF2YBQZwAK-IrbSVOFErfpEYQ">
            <a:extLst>
              <a:ext uri="{FF2B5EF4-FFF2-40B4-BE49-F238E27FC236}">
                <a16:creationId xmlns:a16="http://schemas.microsoft.com/office/drawing/2014/main" id="{3DD5D978-727A-3546-9681-86341EE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2891" y="5395586"/>
            <a:ext cx="767709" cy="128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C4DCA4D-72EC-DB4F-96FA-CFF20A3C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159" y="5736780"/>
            <a:ext cx="1606706" cy="7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ogo LRI.tif">
            <a:extLst>
              <a:ext uri="{FF2B5EF4-FFF2-40B4-BE49-F238E27FC236}">
                <a16:creationId xmlns:a16="http://schemas.microsoft.com/office/drawing/2014/main" id="{5E46CBFB-A848-714B-906B-BBAA116044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388" y="5720764"/>
            <a:ext cx="818522" cy="7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logo IRD nouveau.tiff">
            <a:extLst>
              <a:ext uri="{FF2B5EF4-FFF2-40B4-BE49-F238E27FC236}">
                <a16:creationId xmlns:a16="http://schemas.microsoft.com/office/drawing/2014/main" id="{BD1F5566-A0FF-E645-AFF4-295DDAF7C7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072" y="5817018"/>
            <a:ext cx="1826740" cy="5734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64CDB7-C47B-84AB-1840-AE3EFA4D82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262" y="-221617"/>
            <a:ext cx="2035620" cy="203562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ED2B579-8DF8-A02B-A115-B9C3B87A0032}"/>
              </a:ext>
            </a:extLst>
          </p:cNvPr>
          <p:cNvSpPr txBox="1"/>
          <p:nvPr/>
        </p:nvSpPr>
        <p:spPr>
          <a:xfrm>
            <a:off x="4491204" y="3198167"/>
            <a:ext cx="1103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MERCI!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819209-4005-10E9-91E4-C887410E5F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861" y="5535864"/>
            <a:ext cx="921037" cy="11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2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6192658-83FB-61A6-7DD2-C923AE003C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24" b="98990" l="5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77690" y="770238"/>
            <a:ext cx="2323905" cy="157218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8E857AF-F123-BD61-1FAC-6C4DCE016F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877" y="30180"/>
            <a:ext cx="2007719" cy="157218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6C96ED3-A357-DB06-90AC-CFD043E156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33" l="6688" r="99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887" y="1017887"/>
            <a:ext cx="1650410" cy="132453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172E7EC-BC96-4CBB-1600-8B563F678E7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155" l="372" r="992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10074" y="923934"/>
            <a:ext cx="1290723" cy="141664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D31C798-969D-52B3-6C9B-6F3A9A4E29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27094" y="4279433"/>
            <a:ext cx="2849880" cy="88392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159BA2D-4EAF-0062-B03A-40FFEF85BD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523" y="3296453"/>
            <a:ext cx="1030515" cy="284988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450CE46-32AF-714B-3CC0-60A19B67F7D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5565" y="3296453"/>
            <a:ext cx="923655" cy="284988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08392C8-032E-82F6-4538-77C9D97B8C8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747" y="3296453"/>
            <a:ext cx="2479810" cy="2849881"/>
          </a:xfrm>
          <a:prstGeom prst="rect">
            <a:avLst/>
          </a:prstGeom>
        </p:spPr>
      </p:pic>
      <p:pic>
        <p:nvPicPr>
          <p:cNvPr id="38" name="Picture 2" descr="Afficher l’image source">
            <a:extLst>
              <a:ext uri="{FF2B5EF4-FFF2-40B4-BE49-F238E27FC236}">
                <a16:creationId xmlns:a16="http://schemas.microsoft.com/office/drawing/2014/main" id="{4DA258BF-E8DF-FDA2-62ED-E767F61C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" y="1140143"/>
            <a:ext cx="2387045" cy="190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6D897F7E-C479-FC85-1E16-3DEBDF9108E4}"/>
              </a:ext>
            </a:extLst>
          </p:cNvPr>
          <p:cNvSpPr txBox="1"/>
          <p:nvPr/>
        </p:nvSpPr>
        <p:spPr>
          <a:xfrm>
            <a:off x="2763320" y="2280790"/>
            <a:ext cx="689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…permet de tester virtuellement des mélanges de matières fertilisantes en fonction de différentes cultures et de la qualité du sol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72DC7BB8-D680-236D-F901-F62FEEE817B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772" y="3946103"/>
            <a:ext cx="1295824" cy="190963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27D54ED-223D-BF75-D622-61C1DF50363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821" y="405865"/>
            <a:ext cx="1521208" cy="125460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8D0B309-6C86-D4FA-E76E-70EC9832835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1" y="3670100"/>
            <a:ext cx="3770010" cy="2874299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F154C291-60BB-8A01-94C3-88059CB66511}"/>
              </a:ext>
            </a:extLst>
          </p:cNvPr>
          <p:cNvSpPr txBox="1"/>
          <p:nvPr/>
        </p:nvSpPr>
        <p:spPr>
          <a:xfrm>
            <a:off x="578909" y="3335393"/>
            <a:ext cx="231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Approche participative</a:t>
            </a:r>
          </a:p>
        </p:txBody>
      </p:sp>
    </p:spTree>
    <p:extLst>
      <p:ext uri="{BB962C8B-B14F-4D97-AF65-F5344CB8AC3E}">
        <p14:creationId xmlns:p14="http://schemas.microsoft.com/office/powerpoint/2010/main" val="245510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4531AA-C51E-C491-53FB-4D3CCDD25C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2" y="1257299"/>
            <a:ext cx="9423399" cy="53423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2AD04C-9113-4BC5-0CC2-421D0A60C916}"/>
              </a:ext>
            </a:extLst>
          </p:cNvPr>
          <p:cNvSpPr/>
          <p:nvPr/>
        </p:nvSpPr>
        <p:spPr>
          <a:xfrm>
            <a:off x="5685183" y="2961529"/>
            <a:ext cx="3347499" cy="1264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Hexagone 5">
            <a:extLst>
              <a:ext uri="{FF2B5EF4-FFF2-40B4-BE49-F238E27FC236}">
                <a16:creationId xmlns:a16="http://schemas.microsoft.com/office/drawing/2014/main" id="{C165181D-6CE1-B5F1-6548-E60B5B4A692C}"/>
              </a:ext>
            </a:extLst>
          </p:cNvPr>
          <p:cNvSpPr/>
          <p:nvPr/>
        </p:nvSpPr>
        <p:spPr>
          <a:xfrm>
            <a:off x="3816626" y="5060674"/>
            <a:ext cx="787179" cy="842838"/>
          </a:xfrm>
          <a:prstGeom prst="hexagon">
            <a:avLst>
              <a:gd name="adj" fmla="val 16919"/>
              <a:gd name="vf" fmla="val 1154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77A0E1-302A-FF03-A3F8-0F58FA47E4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183" y="5955557"/>
            <a:ext cx="619551" cy="263839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B5328FEA-12FA-C000-1F85-C8E93D34A7B2}"/>
              </a:ext>
            </a:extLst>
          </p:cNvPr>
          <p:cNvGrpSpPr/>
          <p:nvPr/>
        </p:nvGrpSpPr>
        <p:grpSpPr>
          <a:xfrm>
            <a:off x="3884475" y="5950978"/>
            <a:ext cx="1104770" cy="268418"/>
            <a:chOff x="3884475" y="5303278"/>
            <a:chExt cx="1104770" cy="26841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BA7CF4C-410C-FB22-8ADC-F7BF8BDF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475" y="5307857"/>
              <a:ext cx="619551" cy="263839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7F77976-92BF-AD75-687B-AF104F84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9694" y="5303278"/>
              <a:ext cx="619551" cy="263839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9840BD7-1C9B-14FF-E79E-4B1FE31516A4}"/>
              </a:ext>
            </a:extLst>
          </p:cNvPr>
          <p:cNvGrpSpPr/>
          <p:nvPr/>
        </p:nvGrpSpPr>
        <p:grpSpPr>
          <a:xfrm>
            <a:off x="4866321" y="5909054"/>
            <a:ext cx="1646085" cy="284801"/>
            <a:chOff x="5697587" y="5261354"/>
            <a:chExt cx="1646085" cy="284801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9AD6685-ED91-D73A-A70A-82415C311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7587" y="5282316"/>
              <a:ext cx="619551" cy="263839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6DCBAC1-8B57-0814-35E2-BA7FE8FEC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7604" y="5261354"/>
              <a:ext cx="619551" cy="26383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3B7CE60A-A43D-E723-4F36-90E725A4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4121" y="5273642"/>
              <a:ext cx="619551" cy="263839"/>
            </a:xfrm>
            <a:prstGeom prst="rect">
              <a:avLst/>
            </a:prstGeom>
          </p:spPr>
        </p:pic>
      </p:grpSp>
      <p:sp>
        <p:nvSpPr>
          <p:cNvPr id="15" name="Hexagone 14">
            <a:extLst>
              <a:ext uri="{FF2B5EF4-FFF2-40B4-BE49-F238E27FC236}">
                <a16:creationId xmlns:a16="http://schemas.microsoft.com/office/drawing/2014/main" id="{22AEFDFB-B6A1-AB20-1329-ACD554BAC0AC}"/>
              </a:ext>
            </a:extLst>
          </p:cNvPr>
          <p:cNvSpPr/>
          <p:nvPr/>
        </p:nvSpPr>
        <p:spPr>
          <a:xfrm>
            <a:off x="4581482" y="5056095"/>
            <a:ext cx="787179" cy="842838"/>
          </a:xfrm>
          <a:prstGeom prst="hexagon">
            <a:avLst>
              <a:gd name="adj" fmla="val 16919"/>
              <a:gd name="vf" fmla="val 1154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178444B-54C0-0628-42A2-06045E75E4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02" y="80273"/>
            <a:ext cx="1492934" cy="111970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4180C0A-4BAE-20E6-D649-0D97CD7E3F1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546" y="132975"/>
            <a:ext cx="1342890" cy="1007168"/>
          </a:xfrm>
          <a:prstGeom prst="rect">
            <a:avLst/>
          </a:prstGeom>
          <a:effectLst>
            <a:outerShdw blurRad="287886" dist="50800" dir="5400000" algn="ctr" rotWithShape="0">
              <a:srgbClr val="000000">
                <a:alpha val="43137"/>
              </a:srgbClr>
            </a:outerShdw>
            <a:softEdge rad="141957"/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9F89E18-D61B-E40F-1C7F-75F1E23EA38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746" y="160561"/>
            <a:ext cx="1342890" cy="1007168"/>
          </a:xfrm>
          <a:prstGeom prst="rect">
            <a:avLst/>
          </a:prstGeom>
          <a:effectLst>
            <a:outerShdw blurRad="475541" dist="50800" dir="5400000" algn="ctr" rotWithShape="0">
              <a:srgbClr val="000000">
                <a:alpha val="43137"/>
              </a:srgbClr>
            </a:outerShdw>
            <a:softEdge rad="142666"/>
          </a:effec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2DF0554-DF5A-2B52-6399-A625DF813755}"/>
              </a:ext>
            </a:extLst>
          </p:cNvPr>
          <p:cNvSpPr txBox="1"/>
          <p:nvPr/>
        </p:nvSpPr>
        <p:spPr>
          <a:xfrm>
            <a:off x="7060023" y="644038"/>
            <a:ext cx="173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Septembre 2019</a:t>
            </a:r>
          </a:p>
        </p:txBody>
      </p:sp>
    </p:spTree>
    <p:extLst>
      <p:ext uri="{BB962C8B-B14F-4D97-AF65-F5344CB8AC3E}">
        <p14:creationId xmlns:p14="http://schemas.microsoft.com/office/powerpoint/2010/main" val="229104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8DA1D0-78A0-ABEB-74EF-0FD047C2A6FE}"/>
              </a:ext>
            </a:extLst>
          </p:cNvPr>
          <p:cNvSpPr txBox="1"/>
          <p:nvPr/>
        </p:nvSpPr>
        <p:spPr>
          <a:xfrm>
            <a:off x="545165" y="1215067"/>
            <a:ext cx="881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Suite aux remarques des agriculteurs… </a:t>
            </a:r>
          </a:p>
        </p:txBody>
      </p:sp>
      <p:sp>
        <p:nvSpPr>
          <p:cNvPr id="6" name="Soleil 5">
            <a:extLst>
              <a:ext uri="{FF2B5EF4-FFF2-40B4-BE49-F238E27FC236}">
                <a16:creationId xmlns:a16="http://schemas.microsoft.com/office/drawing/2014/main" id="{76BF0C42-774F-C01C-4ED6-876E6B53155A}"/>
              </a:ext>
            </a:extLst>
          </p:cNvPr>
          <p:cNvSpPr/>
          <p:nvPr/>
        </p:nvSpPr>
        <p:spPr>
          <a:xfrm>
            <a:off x="1619250" y="2067691"/>
            <a:ext cx="361950" cy="32248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oleil 6">
            <a:extLst>
              <a:ext uri="{FF2B5EF4-FFF2-40B4-BE49-F238E27FC236}">
                <a16:creationId xmlns:a16="http://schemas.microsoft.com/office/drawing/2014/main" id="{03A3A90F-B0F2-217F-C7E2-D44AC254ABF0}"/>
              </a:ext>
            </a:extLst>
          </p:cNvPr>
          <p:cNvSpPr/>
          <p:nvPr/>
        </p:nvSpPr>
        <p:spPr>
          <a:xfrm>
            <a:off x="1619250" y="2646664"/>
            <a:ext cx="361950" cy="32248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leil 7">
            <a:extLst>
              <a:ext uri="{FF2B5EF4-FFF2-40B4-BE49-F238E27FC236}">
                <a16:creationId xmlns:a16="http://schemas.microsoft.com/office/drawing/2014/main" id="{1E93697E-5D31-8D23-61C7-36C508F93CE5}"/>
              </a:ext>
            </a:extLst>
          </p:cNvPr>
          <p:cNvSpPr/>
          <p:nvPr/>
        </p:nvSpPr>
        <p:spPr>
          <a:xfrm>
            <a:off x="1619250" y="3263737"/>
            <a:ext cx="361950" cy="32248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oleil 8">
            <a:extLst>
              <a:ext uri="{FF2B5EF4-FFF2-40B4-BE49-F238E27FC236}">
                <a16:creationId xmlns:a16="http://schemas.microsoft.com/office/drawing/2014/main" id="{EF8E27EB-93B4-3120-8156-AF36EA6AE853}"/>
              </a:ext>
            </a:extLst>
          </p:cNvPr>
          <p:cNvSpPr/>
          <p:nvPr/>
        </p:nvSpPr>
        <p:spPr>
          <a:xfrm>
            <a:off x="1619250" y="3861760"/>
            <a:ext cx="361950" cy="32248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75DEF4-B33F-FE4F-5309-00E6D7798E54}"/>
              </a:ext>
            </a:extLst>
          </p:cNvPr>
          <p:cNvSpPr txBox="1"/>
          <p:nvPr/>
        </p:nvSpPr>
        <p:spPr>
          <a:xfrm>
            <a:off x="2119032" y="1994212"/>
            <a:ext cx="71011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On a rajouté des cultures</a:t>
            </a:r>
          </a:p>
          <a:p>
            <a:endParaRPr lang="fr-FR" sz="2000" dirty="0"/>
          </a:p>
          <a:p>
            <a:r>
              <a:rPr lang="fr-FR" sz="2000" dirty="0"/>
              <a:t>On a rajouté des fertilisants</a:t>
            </a:r>
          </a:p>
          <a:p>
            <a:endParaRPr lang="fr-FR" sz="2000" dirty="0"/>
          </a:p>
          <a:p>
            <a:r>
              <a:rPr lang="fr-FR" sz="2000" dirty="0"/>
              <a:t>On intégré la quantité des fertilisants à la qualité</a:t>
            </a:r>
          </a:p>
          <a:p>
            <a:endParaRPr lang="fr-FR" sz="2000" dirty="0"/>
          </a:p>
          <a:p>
            <a:r>
              <a:rPr lang="fr-FR" sz="2000" dirty="0"/>
              <a:t>On a affiné l’évaluation des récoltes en ajoutant aux charrettes, des sacs de riz et des paniers</a:t>
            </a:r>
          </a:p>
          <a:p>
            <a:endParaRPr lang="fr-FR" sz="2000" dirty="0"/>
          </a:p>
          <a:p>
            <a:r>
              <a:rPr lang="fr-FR" sz="2000" dirty="0"/>
              <a:t>On a amélioré le graphisme en faisant appel à notre dessinateur malgache </a:t>
            </a:r>
            <a:r>
              <a:rPr lang="fr-FR" sz="2000" dirty="0" err="1"/>
              <a:t>Antso</a:t>
            </a:r>
            <a:r>
              <a:rPr lang="fr-FR" sz="2000" dirty="0"/>
              <a:t> </a:t>
            </a:r>
            <a:r>
              <a:rPr lang="fr-FR" sz="2000" dirty="0" err="1"/>
              <a:t>Andrianary</a:t>
            </a:r>
            <a:endParaRPr lang="fr-FR" sz="2000" dirty="0"/>
          </a:p>
          <a:p>
            <a:r>
              <a:rPr lang="fr-FR" sz="2000" dirty="0"/>
              <a:t>		</a:t>
            </a:r>
          </a:p>
          <a:p>
            <a:endParaRPr lang="fr-FR" sz="2000" dirty="0"/>
          </a:p>
        </p:txBody>
      </p:sp>
      <p:sp>
        <p:nvSpPr>
          <p:cNvPr id="12" name="Soleil 11">
            <a:extLst>
              <a:ext uri="{FF2B5EF4-FFF2-40B4-BE49-F238E27FC236}">
                <a16:creationId xmlns:a16="http://schemas.microsoft.com/office/drawing/2014/main" id="{EB82B943-10F1-FCA6-0F80-FE445D89821D}"/>
              </a:ext>
            </a:extLst>
          </p:cNvPr>
          <p:cNvSpPr/>
          <p:nvPr/>
        </p:nvSpPr>
        <p:spPr>
          <a:xfrm>
            <a:off x="1619250" y="4773375"/>
            <a:ext cx="361950" cy="32248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20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8DA1D0-78A0-ABEB-74EF-0FD047C2A6FE}"/>
              </a:ext>
            </a:extLst>
          </p:cNvPr>
          <p:cNvSpPr txBox="1"/>
          <p:nvPr/>
        </p:nvSpPr>
        <p:spPr>
          <a:xfrm>
            <a:off x="545165" y="1215067"/>
            <a:ext cx="881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Nouvelle interface…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AE539E-ED78-A0CF-BFF2-191D3A193B23}"/>
              </a:ext>
            </a:extLst>
          </p:cNvPr>
          <p:cNvSpPr txBox="1"/>
          <p:nvPr/>
        </p:nvSpPr>
        <p:spPr>
          <a:xfrm>
            <a:off x="3115427" y="3547959"/>
            <a:ext cx="367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Allez, une petite démo!!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7A8FBF-972E-9956-4350-FB89D5BF7C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479" y="1676732"/>
            <a:ext cx="7772400" cy="51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9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AC6F37-50B6-233B-A827-643CBAF53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17" y="173182"/>
            <a:ext cx="4132162" cy="271624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60872BE-0759-E42B-1224-06CE05D1944D}"/>
              </a:ext>
            </a:extLst>
          </p:cNvPr>
          <p:cNvSpPr txBox="1"/>
          <p:nvPr/>
        </p:nvSpPr>
        <p:spPr>
          <a:xfrm>
            <a:off x="312517" y="2986268"/>
            <a:ext cx="4132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On choisi : la couleur du sol, la culture et le type d’amendement en cliquant sur les icônes et en les glissant sur chaque parcelle.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427630-66AE-0EAC-C374-1CC3BB2522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73182"/>
            <a:ext cx="4132162" cy="27162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A8C731-3FAF-0E2D-50B8-5FCBB72C119E}"/>
              </a:ext>
            </a:extLst>
          </p:cNvPr>
          <p:cNvSpPr txBox="1"/>
          <p:nvPr/>
        </p:nvSpPr>
        <p:spPr>
          <a:xfrm>
            <a:off x="4953000" y="2986268"/>
            <a:ext cx="4132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Les cultures poussent…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306F83C-2EA3-D0A2-9A95-31DA2EF22D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17" y="3724932"/>
            <a:ext cx="4132162" cy="259240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05CDAFF-D8C1-1543-6239-FEB0637061D6}"/>
              </a:ext>
            </a:extLst>
          </p:cNvPr>
          <p:cNvSpPr txBox="1"/>
          <p:nvPr/>
        </p:nvSpPr>
        <p:spPr>
          <a:xfrm>
            <a:off x="312517" y="6379935"/>
            <a:ext cx="413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Quand tout a poussé, on clique sur chaque parcelle pour découvrir le rendement.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63B8B6-98DC-848E-3680-86220BB97E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999" y="3753909"/>
            <a:ext cx="4132163" cy="259240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837F78B-DB6A-0CED-5544-594C1EB87842}"/>
              </a:ext>
            </a:extLst>
          </p:cNvPr>
          <p:cNvSpPr txBox="1"/>
          <p:nvPr/>
        </p:nvSpPr>
        <p:spPr>
          <a:xfrm>
            <a:off x="4863297" y="6346314"/>
            <a:ext cx="473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On efface tout et on repart sur un nouveau cycle cultural sur les mêmes parcelles intégrant la saison précédente.</a:t>
            </a:r>
          </a:p>
        </p:txBody>
      </p:sp>
    </p:spTree>
    <p:extLst>
      <p:ext uri="{BB962C8B-B14F-4D97-AF65-F5344CB8AC3E}">
        <p14:creationId xmlns:p14="http://schemas.microsoft.com/office/powerpoint/2010/main" val="6303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8DA1D0-78A0-ABEB-74EF-0FD047C2A6FE}"/>
              </a:ext>
            </a:extLst>
          </p:cNvPr>
          <p:cNvSpPr txBox="1"/>
          <p:nvPr/>
        </p:nvSpPr>
        <p:spPr>
          <a:xfrm>
            <a:off x="545165" y="1215067"/>
            <a:ext cx="881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Nouvel atelier (8 février 2023)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B30B14-9DC1-3D9C-D088-56D137353F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062" y="1945255"/>
            <a:ext cx="3495651" cy="46608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A2D496E-41A9-7AED-BF08-FF91AE3DD7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67" y="4303004"/>
            <a:ext cx="3036574" cy="227743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A03302C-D0F3-3A76-1D65-5AEC0B197C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562" y="4303005"/>
            <a:ext cx="3036573" cy="227743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FDAADDD-2FC7-18E8-0258-3015669691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562" y="1945255"/>
            <a:ext cx="3036573" cy="227743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78B8DF6-253F-755C-2033-6EFC2B879E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7" y="1945255"/>
            <a:ext cx="3036576" cy="227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9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8DA1D0-78A0-ABEB-74EF-0FD047C2A6FE}"/>
              </a:ext>
            </a:extLst>
          </p:cNvPr>
          <p:cNvSpPr txBox="1"/>
          <p:nvPr/>
        </p:nvSpPr>
        <p:spPr>
          <a:xfrm>
            <a:off x="545165" y="1215067"/>
            <a:ext cx="881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Nouvelles remarques des agriculteurs… </a:t>
            </a:r>
          </a:p>
        </p:txBody>
      </p:sp>
      <p:sp>
        <p:nvSpPr>
          <p:cNvPr id="6" name="Soleil 5">
            <a:extLst>
              <a:ext uri="{FF2B5EF4-FFF2-40B4-BE49-F238E27FC236}">
                <a16:creationId xmlns:a16="http://schemas.microsoft.com/office/drawing/2014/main" id="{76BF0C42-774F-C01C-4ED6-876E6B53155A}"/>
              </a:ext>
            </a:extLst>
          </p:cNvPr>
          <p:cNvSpPr/>
          <p:nvPr/>
        </p:nvSpPr>
        <p:spPr>
          <a:xfrm>
            <a:off x="631950" y="2051169"/>
            <a:ext cx="361950" cy="322482"/>
          </a:xfrm>
          <a:prstGeom prst="sun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oleil 6">
            <a:extLst>
              <a:ext uri="{FF2B5EF4-FFF2-40B4-BE49-F238E27FC236}">
                <a16:creationId xmlns:a16="http://schemas.microsoft.com/office/drawing/2014/main" id="{03A3A90F-B0F2-217F-C7E2-D44AC254ABF0}"/>
              </a:ext>
            </a:extLst>
          </p:cNvPr>
          <p:cNvSpPr/>
          <p:nvPr/>
        </p:nvSpPr>
        <p:spPr>
          <a:xfrm>
            <a:off x="615732" y="2914801"/>
            <a:ext cx="361950" cy="322482"/>
          </a:xfrm>
          <a:prstGeom prst="sun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oleil 8">
            <a:extLst>
              <a:ext uri="{FF2B5EF4-FFF2-40B4-BE49-F238E27FC236}">
                <a16:creationId xmlns:a16="http://schemas.microsoft.com/office/drawing/2014/main" id="{EF8E27EB-93B4-3120-8156-AF36EA6AE853}"/>
              </a:ext>
            </a:extLst>
          </p:cNvPr>
          <p:cNvSpPr/>
          <p:nvPr/>
        </p:nvSpPr>
        <p:spPr>
          <a:xfrm>
            <a:off x="631950" y="3874611"/>
            <a:ext cx="361950" cy="322482"/>
          </a:xfrm>
          <a:prstGeom prst="sun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75DEF4-B33F-FE4F-5309-00E6D7798E54}"/>
              </a:ext>
            </a:extLst>
          </p:cNvPr>
          <p:cNvSpPr txBox="1"/>
          <p:nvPr/>
        </p:nvSpPr>
        <p:spPr>
          <a:xfrm>
            <a:off x="1234554" y="1841242"/>
            <a:ext cx="84407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 règle générale, les simulations donnent des rendements en accord avec les observations des agriculteurs sauf exception (tomates)</a:t>
            </a:r>
          </a:p>
          <a:p>
            <a:endParaRPr lang="fr-FR" sz="2000" dirty="0"/>
          </a:p>
          <a:p>
            <a:r>
              <a:rPr lang="fr-FR" sz="2000" dirty="0"/>
              <a:t>Compléter encore les cultures (carottes, concombres, courgettes, haricots verts…)</a:t>
            </a:r>
          </a:p>
          <a:p>
            <a:endParaRPr lang="fr-FR" sz="2000" dirty="0"/>
          </a:p>
          <a:p>
            <a:r>
              <a:rPr lang="fr-FR" sz="2000" dirty="0"/>
              <a:t>Augmenter les options : mois de l’année, taux d’humidité du sol, intégrer les rizières, et la jachère…</a:t>
            </a:r>
          </a:p>
          <a:p>
            <a:endParaRPr lang="fr-FR" sz="2000" dirty="0"/>
          </a:p>
          <a:p>
            <a:r>
              <a:rPr lang="fr-FR" sz="2000" dirty="0"/>
              <a:t>Augmenter les capacités des récipients qui mesurent les apports de matières ainsi que les rendements</a:t>
            </a:r>
          </a:p>
          <a:p>
            <a:endParaRPr lang="fr-FR" sz="2000" dirty="0"/>
          </a:p>
          <a:p>
            <a:r>
              <a:rPr lang="fr-FR" sz="2000" dirty="0"/>
              <a:t>Introduire pour certaines cultures (ex: arachide) des seuils maximums de rendement en fonction des apports (trop d’apport peut diminuer le rendement).</a:t>
            </a:r>
          </a:p>
          <a:p>
            <a:endParaRPr lang="fr-FR" sz="2000" dirty="0"/>
          </a:p>
        </p:txBody>
      </p:sp>
      <p:sp>
        <p:nvSpPr>
          <p:cNvPr id="12" name="Soleil 11">
            <a:extLst>
              <a:ext uri="{FF2B5EF4-FFF2-40B4-BE49-F238E27FC236}">
                <a16:creationId xmlns:a16="http://schemas.microsoft.com/office/drawing/2014/main" id="{EB82B943-10F1-FCA6-0F80-FE445D89821D}"/>
              </a:ext>
            </a:extLst>
          </p:cNvPr>
          <p:cNvSpPr/>
          <p:nvPr/>
        </p:nvSpPr>
        <p:spPr>
          <a:xfrm>
            <a:off x="631950" y="4834421"/>
            <a:ext cx="361950" cy="322482"/>
          </a:xfrm>
          <a:prstGeom prst="sun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leil 3">
            <a:extLst>
              <a:ext uri="{FF2B5EF4-FFF2-40B4-BE49-F238E27FC236}">
                <a16:creationId xmlns:a16="http://schemas.microsoft.com/office/drawing/2014/main" id="{46E79047-3082-1246-20B8-66BD89EF7223}"/>
              </a:ext>
            </a:extLst>
          </p:cNvPr>
          <p:cNvSpPr/>
          <p:nvPr/>
        </p:nvSpPr>
        <p:spPr>
          <a:xfrm>
            <a:off x="637309" y="5647068"/>
            <a:ext cx="361950" cy="322482"/>
          </a:xfrm>
          <a:prstGeom prst="sun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76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8DA1D0-78A0-ABEB-74EF-0FD047C2A6FE}"/>
              </a:ext>
            </a:extLst>
          </p:cNvPr>
          <p:cNvSpPr txBox="1"/>
          <p:nvPr/>
        </p:nvSpPr>
        <p:spPr>
          <a:xfrm>
            <a:off x="545165" y="3711139"/>
            <a:ext cx="881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Questions… </a:t>
            </a:r>
          </a:p>
        </p:txBody>
      </p:sp>
      <p:sp>
        <p:nvSpPr>
          <p:cNvPr id="6" name="Soleil 5">
            <a:extLst>
              <a:ext uri="{FF2B5EF4-FFF2-40B4-BE49-F238E27FC236}">
                <a16:creationId xmlns:a16="http://schemas.microsoft.com/office/drawing/2014/main" id="{76BF0C42-774F-C01C-4ED6-876E6B53155A}"/>
              </a:ext>
            </a:extLst>
          </p:cNvPr>
          <p:cNvSpPr/>
          <p:nvPr/>
        </p:nvSpPr>
        <p:spPr>
          <a:xfrm>
            <a:off x="631950" y="4427009"/>
            <a:ext cx="361950" cy="322482"/>
          </a:xfrm>
          <a:prstGeom prst="su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oleil 8">
            <a:extLst>
              <a:ext uri="{FF2B5EF4-FFF2-40B4-BE49-F238E27FC236}">
                <a16:creationId xmlns:a16="http://schemas.microsoft.com/office/drawing/2014/main" id="{EF8E27EB-93B4-3120-8156-AF36EA6AE853}"/>
              </a:ext>
            </a:extLst>
          </p:cNvPr>
          <p:cNvSpPr/>
          <p:nvPr/>
        </p:nvSpPr>
        <p:spPr>
          <a:xfrm>
            <a:off x="685239" y="5616385"/>
            <a:ext cx="361950" cy="322482"/>
          </a:xfrm>
          <a:prstGeom prst="su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75DEF4-B33F-FE4F-5309-00E6D7798E54}"/>
              </a:ext>
            </a:extLst>
          </p:cNvPr>
          <p:cNvSpPr txBox="1"/>
          <p:nvPr/>
        </p:nvSpPr>
        <p:spPr>
          <a:xfrm>
            <a:off x="1172771" y="4381211"/>
            <a:ext cx="8440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Doit-on clairement restreindre l’outil aux </a:t>
            </a:r>
            <a:r>
              <a:rPr lang="fr-FR" sz="2000" dirty="0" err="1"/>
              <a:t>tanety</a:t>
            </a:r>
            <a:r>
              <a:rPr lang="fr-FR" sz="2000" dirty="0"/>
              <a:t>, et éliminer directement les rizières et la contre-saison sur des sols, humides toute l’année, et plus riches?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Doit-on introduire la jachère? Est-ce que notre message n’est pas de dire qu’on peut restaurer la fertilité d’un sol sans avoir besoin de jachère (bien qu’utile pour casser le cycle de certains ravageurs)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5C8EC83-A983-5064-B203-3A3EA6EEDD57}"/>
              </a:ext>
            </a:extLst>
          </p:cNvPr>
          <p:cNvSpPr txBox="1"/>
          <p:nvPr/>
        </p:nvSpPr>
        <p:spPr>
          <a:xfrm>
            <a:off x="545165" y="1215067"/>
            <a:ext cx="881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Evolutions futures…</a:t>
            </a:r>
          </a:p>
        </p:txBody>
      </p:sp>
      <p:sp>
        <p:nvSpPr>
          <p:cNvPr id="10" name="Soleil 9">
            <a:extLst>
              <a:ext uri="{FF2B5EF4-FFF2-40B4-BE49-F238E27FC236}">
                <a16:creationId xmlns:a16="http://schemas.microsoft.com/office/drawing/2014/main" id="{EC13DD11-1C32-6B86-332B-81CD9FE52673}"/>
              </a:ext>
            </a:extLst>
          </p:cNvPr>
          <p:cNvSpPr/>
          <p:nvPr/>
        </p:nvSpPr>
        <p:spPr>
          <a:xfrm>
            <a:off x="631950" y="1899318"/>
            <a:ext cx="361950" cy="322482"/>
          </a:xfrm>
          <a:prstGeom prst="su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6F0031-D889-D49B-7A55-C19386223FEB}"/>
              </a:ext>
            </a:extLst>
          </p:cNvPr>
          <p:cNvSpPr txBox="1"/>
          <p:nvPr/>
        </p:nvSpPr>
        <p:spPr>
          <a:xfrm>
            <a:off x="1172771" y="1797784"/>
            <a:ext cx="84407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Introduire </a:t>
            </a:r>
            <a:r>
              <a:rPr lang="fr-FR" sz="2000" b="1" dirty="0"/>
              <a:t>l’eau</a:t>
            </a:r>
            <a:r>
              <a:rPr lang="fr-FR" sz="2000" dirty="0"/>
              <a:t> dans le modèle (pluies, humidité, saisons, période de cultures, stress climatique…)</a:t>
            </a:r>
          </a:p>
          <a:p>
            <a:endParaRPr lang="fr-FR" sz="2000" dirty="0"/>
          </a:p>
          <a:p>
            <a:r>
              <a:rPr lang="fr-FR" sz="2000" dirty="0"/>
              <a:t>Introduire l’action du vers de terre sur la structure du sol et la modulation des activités microbiennes</a:t>
            </a:r>
          </a:p>
        </p:txBody>
      </p:sp>
      <p:sp>
        <p:nvSpPr>
          <p:cNvPr id="14" name="Soleil 13">
            <a:extLst>
              <a:ext uri="{FF2B5EF4-FFF2-40B4-BE49-F238E27FC236}">
                <a16:creationId xmlns:a16="http://schemas.microsoft.com/office/drawing/2014/main" id="{1693B929-287F-EA65-3AD6-E53A0FE48455}"/>
              </a:ext>
            </a:extLst>
          </p:cNvPr>
          <p:cNvSpPr/>
          <p:nvPr/>
        </p:nvSpPr>
        <p:spPr>
          <a:xfrm>
            <a:off x="631950" y="2822790"/>
            <a:ext cx="361950" cy="322482"/>
          </a:xfrm>
          <a:prstGeom prst="su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291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23248</TotalTime>
  <Words>475</Words>
  <Application>Microsoft Macintosh PowerPoint</Application>
  <PresentationFormat>Format A4 (210 x 297 mm)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EBlanchart</dc:creator>
  <cp:lastModifiedBy>Microsoft Office User</cp:lastModifiedBy>
  <cp:revision>97</cp:revision>
  <dcterms:created xsi:type="dcterms:W3CDTF">2021-05-27T15:50:37Z</dcterms:created>
  <dcterms:modified xsi:type="dcterms:W3CDTF">2023-06-07T12:16:31Z</dcterms:modified>
</cp:coreProperties>
</file>