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96" r:id="rId2"/>
    <p:sldId id="261" r:id="rId3"/>
    <p:sldId id="298" r:id="rId4"/>
    <p:sldId id="310" r:id="rId5"/>
    <p:sldId id="311" r:id="rId6"/>
    <p:sldId id="312" r:id="rId7"/>
    <p:sldId id="313" r:id="rId8"/>
    <p:sldId id="314" r:id="rId9"/>
    <p:sldId id="322" r:id="rId10"/>
    <p:sldId id="315" r:id="rId11"/>
    <p:sldId id="316" r:id="rId12"/>
    <p:sldId id="319" r:id="rId13"/>
    <p:sldId id="320" r:id="rId14"/>
    <p:sldId id="32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52"/>
  </p:normalViewPr>
  <p:slideViewPr>
    <p:cSldViewPr snapToGrid="0">
      <p:cViewPr varScale="1">
        <p:scale>
          <a:sx n="116" d="100"/>
          <a:sy n="116" d="100"/>
        </p:scale>
        <p:origin x="4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accent5">
            <a:lumMod val="20000"/>
            <a:lumOff val="80000"/>
          </a:schemeClr>
        </a:solidFill>
      </dgm:spPr>
      <dgm:t>
        <a:bodyPr/>
        <a:lstStyle/>
        <a:p>
          <a:pPr algn="ctr"/>
          <a:r>
            <a:rPr lang="fr-FR" sz="1800" b="1" dirty="0">
              <a:solidFill>
                <a:schemeClr val="accent1">
                  <a:lumMod val="50000"/>
                </a:schemeClr>
              </a:solidFill>
            </a:rPr>
            <a:t>Atelier d’échange</a:t>
          </a:r>
        </a:p>
        <a:p>
          <a:pPr algn="l"/>
          <a:endParaRPr lang="fr-FR" sz="1600" dirty="0">
            <a:solidFill>
              <a:schemeClr val="accent1">
                <a:lumMod val="50000"/>
              </a:schemeClr>
            </a:solidFill>
          </a:endParaRPr>
        </a:p>
        <a:p>
          <a:pPr algn="l"/>
          <a:endParaRPr lang="fr-FR" sz="1600" dirty="0">
            <a:solidFill>
              <a:schemeClr val="accent1">
                <a:lumMod val="50000"/>
              </a:schemeClr>
            </a:solidFill>
          </a:endParaRPr>
        </a:p>
        <a:p>
          <a:pPr algn="l"/>
          <a:r>
            <a:rPr lang="fr-FR" sz="1600" dirty="0">
              <a:solidFill>
                <a:schemeClr val="accent1">
                  <a:lumMod val="50000"/>
                </a:schemeClr>
              </a:solidFill>
            </a:rPr>
            <a:t>     </a:t>
          </a:r>
        </a:p>
        <a:p>
          <a:pPr algn="l"/>
          <a:r>
            <a:rPr lang="fr-FR" sz="20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accent1">
                <a:lumMod val="50000"/>
              </a:schemeClr>
            </a:solidFill>
          </a:endParaRPr>
        </a:p>
        <a:p>
          <a:endParaRPr lang="fr-FR" sz="1600" dirty="0">
            <a:solidFill>
              <a:schemeClr val="accent1">
                <a:lumMod val="50000"/>
              </a:schemeClr>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accent1">
            <a:lumMod val="20000"/>
            <a:lumOff val="80000"/>
          </a:schemeClr>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2665" custLinFactNeighborX="100000" custLinFactNeighborY="8318">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942" custLinFactNeighborX="100000" custLinFactNeighborY="5297">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NeighborX="-64180" custLinFactNeighborY="2200">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accent5">
            <a:lumMod val="20000"/>
            <a:lumOff val="80000"/>
          </a:schemeClr>
        </a:solidFill>
      </dgm:spPr>
      <dgm:t>
        <a:bodyPr/>
        <a:lstStyle/>
        <a:p>
          <a:pPr algn="l"/>
          <a:r>
            <a:rPr lang="fr-FR" dirty="0">
              <a:solidFill>
                <a:schemeClr val="tx1"/>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accent5">
            <a:lumMod val="20000"/>
            <a:lumOff val="80000"/>
          </a:schemeClr>
        </a:solidFill>
      </dgm:spPr>
      <dgm:t>
        <a:bodyPr/>
        <a:lstStyle/>
        <a:p>
          <a:r>
            <a:rPr lang="fr-FR" dirty="0">
              <a:solidFill>
                <a:schemeClr val="tx1"/>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accent5">
            <a:lumMod val="20000"/>
            <a:lumOff val="80000"/>
          </a:schemeClr>
        </a:solidFill>
      </dgm:spPr>
      <dgm:t>
        <a:bodyPr/>
        <a:lstStyle/>
        <a:p>
          <a:r>
            <a:rPr lang="fr-FR" dirty="0">
              <a:solidFill>
                <a:schemeClr val="tx1"/>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accent5">
            <a:lumMod val="20000"/>
            <a:lumOff val="80000"/>
          </a:schemeClr>
        </a:solidFill>
      </dgm:spPr>
      <dgm:t>
        <a:bodyPr/>
        <a:lstStyle/>
        <a:p>
          <a:r>
            <a:rPr lang="fr-FR" dirty="0">
              <a:solidFill>
                <a:schemeClr val="tx1"/>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accent5">
            <a:lumMod val="20000"/>
            <a:lumOff val="80000"/>
          </a:schemeClr>
        </a:solidFill>
      </dgm:spPr>
      <dgm:t>
        <a:bodyPr/>
        <a:lstStyle/>
        <a:p>
          <a:r>
            <a:rPr lang="fr-FR" dirty="0">
              <a:solidFill>
                <a:schemeClr val="tx1"/>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accent5">
            <a:lumMod val="20000"/>
            <a:lumOff val="80000"/>
          </a:schemeClr>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bg2"/>
        </a:solidFill>
      </dgm:spPr>
      <dgm:t>
        <a:bodyPr/>
        <a:lstStyle/>
        <a:p>
          <a:endParaRPr lang="fr-FR" sz="1600" dirty="0">
            <a:solidFill>
              <a:schemeClr val="accent1">
                <a:lumMod val="50000"/>
              </a:schemeClr>
            </a:solidFill>
          </a:endParaRPr>
        </a:p>
        <a:p>
          <a:endParaRPr lang="fr-FR" sz="1600" dirty="0">
            <a:solidFill>
              <a:schemeClr val="accent1">
                <a:lumMod val="50000"/>
              </a:schemeClr>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65000"/>
                </a:schemeClr>
              </a:solidFill>
            </a:rPr>
            <a:t>Récoltes</a:t>
          </a:r>
          <a:r>
            <a:rPr lang="fr-FR" dirty="0">
              <a:solidFill>
                <a:schemeClr val="tx1"/>
              </a:solidFill>
            </a:rPr>
            <a:t>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accent5">
            <a:lumMod val="20000"/>
            <a:lumOff val="80000"/>
          </a:schemeClr>
        </a:solidFill>
      </dgm:spPr>
      <dgm:t>
        <a:bodyPr/>
        <a:lstStyle/>
        <a:p>
          <a:r>
            <a:rPr lang="fr-FR" dirty="0">
              <a:solidFill>
                <a:schemeClr val="tx1"/>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accent5">
            <a:lumMod val="20000"/>
            <a:lumOff val="80000"/>
          </a:schemeClr>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pPr algn="l"/>
          <a:r>
            <a:rPr lang="fr-FR" dirty="0">
              <a:solidFill>
                <a:schemeClr val="bg1">
                  <a:lumMod val="65000"/>
                </a:schemeClr>
              </a:solidFill>
            </a:rPr>
            <a:t>Délimitations parcelles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Semis et inoculation VDT</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accent5">
            <a:lumMod val="20000"/>
            <a:lumOff val="80000"/>
          </a:schemeClr>
        </a:solidFill>
      </dgm:spPr>
      <dgm:t>
        <a:bodyPr/>
        <a:lstStyle/>
        <a:p>
          <a:r>
            <a:rPr lang="fr-FR" dirty="0">
              <a:solidFill>
                <a:schemeClr val="tx1"/>
              </a:solidFill>
            </a:rPr>
            <a:t>Récoltes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Co-évaluation</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custLinFactNeighborX="6733">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bg2"/>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bg2"/>
        </a:solidFill>
      </dgm:spPr>
      <dgm:t>
        <a:bodyPr/>
        <a:lstStyle/>
        <a:p>
          <a:endParaRPr lang="fr-FR" sz="1600" dirty="0">
            <a:solidFill>
              <a:schemeClr val="tx1"/>
            </a:solidFill>
          </a:endParaRPr>
        </a:p>
        <a:p>
          <a:endParaRPr lang="fr-FR" sz="1600" dirty="0">
            <a:solidFill>
              <a:schemeClr val="tx1"/>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accent5">
            <a:lumMod val="20000"/>
            <a:lumOff val="80000"/>
          </a:schemeClr>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8400"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accent5">
            <a:lumMod val="20000"/>
            <a:lumOff val="80000"/>
          </a:schemeClr>
        </a:solidFill>
      </dgm:spPr>
      <dgm:t>
        <a:bodyPr/>
        <a:lstStyle/>
        <a:p>
          <a:pPr algn="l"/>
          <a:r>
            <a:rPr lang="fr-FR" dirty="0">
              <a:solidFill>
                <a:schemeClr val="tx1">
                  <a:lumMod val="95000"/>
                  <a:lumOff val="5000"/>
                </a:schemeClr>
              </a:solidFill>
            </a:rPr>
            <a:t>Co-évaluations comparatives des 11 parcelles d’essai  (partage </a:t>
          </a:r>
          <a:r>
            <a:rPr lang="fr-FR" dirty="0" err="1">
              <a:solidFill>
                <a:schemeClr val="tx1">
                  <a:lumMod val="95000"/>
                  <a:lumOff val="5000"/>
                </a:schemeClr>
              </a:solidFill>
            </a:rPr>
            <a:t>interfokontany</a:t>
          </a:r>
          <a:r>
            <a:rPr lang="fr-FR" dirty="0">
              <a:solidFill>
                <a:schemeClr val="tx1">
                  <a:lumMod val="95000"/>
                  <a:lumOff val="5000"/>
                </a:schemeClr>
              </a:solidFill>
            </a:rPr>
            <a:t> et capitalisation)</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1" custLinFactNeighborX="-173">
        <dgm:presLayoutVars>
          <dgm:chMax val="0"/>
          <dgm:chPref val="0"/>
          <dgm:bulletEnabled val="1"/>
        </dgm:presLayoutVars>
      </dgm:prSet>
      <dgm:spPr/>
    </dgm:pt>
  </dgm:ptLst>
  <dgm:cxnLst>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47F57F76-3889-46D4-BA20-967C6C7131B2}" type="presParOf" srcId="{F18A1E9C-D600-4613-80AF-8A977C559FB9}" destId="{D4651D53-A4BD-448F-91F2-1AA22ADAA8B5}" srcOrd="0" destOrd="0" presId="urn:microsoft.com/office/officeart/2005/8/layout/chevron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accent5">
            <a:lumMod val="20000"/>
            <a:lumOff val="80000"/>
          </a:schemeClr>
        </a:solidFill>
      </dgm:spPr>
      <dgm:t>
        <a:bodyPr/>
        <a:lstStyle/>
        <a:p>
          <a:r>
            <a:rPr lang="fr-FR" dirty="0">
              <a:solidFill>
                <a:schemeClr val="tx1"/>
              </a:solidFill>
            </a:rPr>
            <a:t>Participants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50000"/>
                </a:schemeClr>
              </a:solidFill>
            </a:rPr>
            <a:t>Objectif</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50000"/>
                </a:schemeClr>
              </a:solidFill>
            </a:rPr>
            <a:t>Résultats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50000"/>
                </a:schemeClr>
              </a:solidFill>
            </a:rPr>
            <a:t>Méthodes</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accent5">
            <a:lumMod val="20000"/>
            <a:lumOff val="80000"/>
          </a:schemeClr>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bg2"/>
        </a:solidFill>
      </dgm:spPr>
      <dgm:t>
        <a:bodyPr/>
        <a:lstStyle/>
        <a:p>
          <a:endParaRPr lang="fr-FR" sz="1600" dirty="0">
            <a:solidFill>
              <a:schemeClr val="accent1">
                <a:lumMod val="50000"/>
              </a:schemeClr>
            </a:solidFill>
          </a:endParaRPr>
        </a:p>
        <a:p>
          <a:endParaRPr lang="fr-FR" sz="1600" dirty="0">
            <a:solidFill>
              <a:schemeClr val="accent1">
                <a:lumMod val="50000"/>
              </a:schemeClr>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r>
            <a:rPr lang="fr-FR" dirty="0">
              <a:solidFill>
                <a:schemeClr val="bg1">
                  <a:lumMod val="50000"/>
                </a:schemeClr>
              </a:solidFill>
            </a:rPr>
            <a:t>Participants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accent5">
            <a:lumMod val="20000"/>
            <a:lumOff val="80000"/>
          </a:schemeClr>
        </a:solidFill>
      </dgm:spPr>
      <dgm:t>
        <a:bodyPr/>
        <a:lstStyle/>
        <a:p>
          <a:r>
            <a:rPr lang="fr-FR" dirty="0">
              <a:solidFill>
                <a:schemeClr val="tx1"/>
              </a:solidFill>
            </a:rPr>
            <a:t>Objectif</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50000"/>
                </a:schemeClr>
              </a:solidFill>
            </a:rPr>
            <a:t>Résultats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50000"/>
                </a:schemeClr>
              </a:solidFill>
            </a:rPr>
            <a:t>Méthodes</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accent5">
            <a:lumMod val="20000"/>
            <a:lumOff val="80000"/>
          </a:schemeClr>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bg2"/>
        </a:solidFill>
      </dgm:spPr>
      <dgm:t>
        <a:bodyPr/>
        <a:lstStyle/>
        <a:p>
          <a:endParaRPr lang="fr-FR" sz="1600" dirty="0">
            <a:solidFill>
              <a:schemeClr val="accent1">
                <a:lumMod val="50000"/>
              </a:schemeClr>
            </a:solidFill>
          </a:endParaRPr>
        </a:p>
        <a:p>
          <a:endParaRPr lang="fr-FR" sz="1600" dirty="0">
            <a:solidFill>
              <a:schemeClr val="accent1">
                <a:lumMod val="50000"/>
              </a:schemeClr>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r>
            <a:rPr lang="fr-FR" dirty="0">
              <a:solidFill>
                <a:schemeClr val="bg1">
                  <a:lumMod val="50000"/>
                </a:schemeClr>
              </a:solidFill>
            </a:rPr>
            <a:t>Participants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Objectifs</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bg2"/>
        </a:solidFill>
      </dgm:spPr>
      <dgm:t>
        <a:bodyPr/>
        <a:lstStyle/>
        <a:p>
          <a:r>
            <a:rPr lang="fr-FR" dirty="0">
              <a:solidFill>
                <a:schemeClr val="bg1">
                  <a:lumMod val="50000"/>
                </a:schemeClr>
              </a:solidFill>
            </a:rPr>
            <a:t>Résultats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accent5">
            <a:lumMod val="20000"/>
            <a:lumOff val="80000"/>
          </a:schemeClr>
        </a:solidFill>
      </dgm:spPr>
      <dgm:t>
        <a:bodyPr/>
        <a:lstStyle/>
        <a:p>
          <a:r>
            <a:rPr lang="fr-FR" dirty="0">
              <a:solidFill>
                <a:schemeClr val="tx1"/>
              </a:solidFill>
            </a:rPr>
            <a:t>Méthodes</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custT="1"/>
      <dgm:spPr>
        <a:solidFill>
          <a:schemeClr val="accent5">
            <a:lumMod val="20000"/>
            <a:lumOff val="80000"/>
          </a:schemeClr>
        </a:solidFill>
      </dgm:spPr>
      <dgm:t>
        <a:bodyPr/>
        <a:lstStyle/>
        <a:p>
          <a:pPr algn="l"/>
          <a:endParaRPr lang="fr-FR" sz="1100" dirty="0">
            <a:solidFill>
              <a:schemeClr val="accent1">
                <a:lumMod val="50000"/>
              </a:schemeClr>
            </a:solidFill>
          </a:endParaRPr>
        </a:p>
        <a:p>
          <a:pPr algn="l"/>
          <a:endParaRPr lang="fr-FR" sz="1100" dirty="0">
            <a:solidFill>
              <a:schemeClr val="accent1">
                <a:lumMod val="50000"/>
              </a:schemeClr>
            </a:solidFill>
          </a:endParaRPr>
        </a:p>
        <a:p>
          <a:pPr algn="l"/>
          <a:r>
            <a:rPr lang="fr-FR" sz="1100" dirty="0">
              <a:solidFill>
                <a:schemeClr val="accent1">
                  <a:lumMod val="50000"/>
                </a:schemeClr>
              </a:solidFill>
            </a:rPr>
            <a:t>     </a:t>
          </a:r>
        </a:p>
        <a:p>
          <a:pPr algn="l"/>
          <a:r>
            <a:rPr lang="fr-FR" sz="1100" dirty="0">
              <a:solidFill>
                <a:schemeClr val="accent1">
                  <a:lumMod val="50000"/>
                </a:schemeClr>
              </a:solidFill>
            </a:rPr>
            <a:t>      </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custT="1"/>
      <dgm:spPr>
        <a:solidFill>
          <a:schemeClr val="bg2"/>
        </a:solidFill>
      </dgm:spPr>
      <dgm:t>
        <a:bodyPr/>
        <a:lstStyle/>
        <a:p>
          <a:endParaRPr lang="fr-FR" sz="1600" dirty="0">
            <a:solidFill>
              <a:schemeClr val="accent1">
                <a:lumMod val="50000"/>
              </a:schemeClr>
            </a:solidFill>
          </a:endParaRPr>
        </a:p>
        <a:p>
          <a:endParaRPr lang="fr-FR" sz="1600" dirty="0">
            <a:solidFill>
              <a:schemeClr val="accent1">
                <a:lumMod val="50000"/>
              </a:schemeClr>
            </a:solidFill>
          </a:endParaRP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0F922287-5116-4347-89ED-7B56385BFF24}">
      <dgm:prSet phldrT="[Texte]" custT="1"/>
      <dgm:spPr>
        <a:solidFill>
          <a:schemeClr val="bg2"/>
        </a:solidFill>
      </dgm:spPr>
      <dgm:t>
        <a:bodyPr/>
        <a:lstStyle/>
        <a:p>
          <a:endParaRPr lang="fr-FR" sz="1600" dirty="0">
            <a:solidFill>
              <a:schemeClr val="accent1">
                <a:lumMod val="50000"/>
              </a:schemeClr>
            </a:solidFill>
          </a:endParaRP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3" custScaleX="165993" custScaleY="206326" custLinFactX="25420" custLinFactNeighborX="100000" custLinFactNeighborY="3685">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3" custScaleX="159105" custScaleY="206531" custLinFactX="136" custLinFactNeighborX="100000" custLinFactNeighborY="3672">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3" custScaleX="154574" custScaleY="206531" custLinFactX="-227" custLinFactNeighborX="-100000" custLinFactNeighborY="3583">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22C85446-B206-4BDD-A1F4-D3AEF45EBDD5}" type="presOf" srcId="{0F922287-5116-4347-89ED-7B56385BFF24}" destId="{1CED04A3-8C55-4EA0-94C8-5BF860C817D7}" srcOrd="0" destOrd="0" presId="urn:microsoft.com/office/officeart/2005/8/layout/chevron1"/>
    <dgm:cxn modelId="{D2EE5E69-5099-4710-8834-5F0BD44F481E}" type="presOf" srcId="{7BC681C3-A667-499D-A97D-1C2C2AAF8903}" destId="{ACD880BC-A052-4F0D-B77B-0212FD4AB1B3}" srcOrd="0" destOrd="0" presId="urn:microsoft.com/office/officeart/2005/8/layout/chevron1"/>
    <dgm:cxn modelId="{C980B87D-F947-4F20-94CD-7340FCE71E75}" type="presOf" srcId="{1C3A7D1C-EA31-42E2-AFBF-DF00D972DD69}" destId="{F18A1E9C-D600-4613-80AF-8A977C559FB9}" srcOrd="0" destOrd="0" presId="urn:microsoft.com/office/officeart/2005/8/layout/chevron1"/>
    <dgm:cxn modelId="{7E5F9DA1-33F7-4B54-8B8D-54DBB89E29F5}" type="presOf" srcId="{3B25CCEC-3D7C-4D9E-84AF-6FD37D9AE2C9}" destId="{D4651D53-A4BD-448F-91F2-1AA22ADAA8B5}"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989B9580-8F68-4CAE-A1D9-7BD0E42E369F}" type="presParOf" srcId="{F18A1E9C-D600-4613-80AF-8A977C559FB9}" destId="{D4651D53-A4BD-448F-91F2-1AA22ADAA8B5}" srcOrd="0" destOrd="0" presId="urn:microsoft.com/office/officeart/2005/8/layout/chevron1"/>
    <dgm:cxn modelId="{44015F85-22E4-4BBC-B7E6-EFD12766F65C}" type="presParOf" srcId="{F18A1E9C-D600-4613-80AF-8A977C559FB9}" destId="{6C337377-F358-4067-A12C-969B7E60F3EA}" srcOrd="1" destOrd="0" presId="urn:microsoft.com/office/officeart/2005/8/layout/chevron1"/>
    <dgm:cxn modelId="{48BCEF80-01AF-45C7-A7B6-97AEB036844E}" type="presParOf" srcId="{F18A1E9C-D600-4613-80AF-8A977C559FB9}" destId="{ACD880BC-A052-4F0D-B77B-0212FD4AB1B3}" srcOrd="2" destOrd="0" presId="urn:microsoft.com/office/officeart/2005/8/layout/chevron1"/>
    <dgm:cxn modelId="{B9B6CE18-318C-437D-99D4-6EF7AD56F203}" type="presParOf" srcId="{F18A1E9C-D600-4613-80AF-8A977C559FB9}" destId="{6691DF1E-83F5-40A9-B47C-218A06C21239}" srcOrd="3" destOrd="0" presId="urn:microsoft.com/office/officeart/2005/8/layout/chevron1"/>
    <dgm:cxn modelId="{ED7299E6-AFD3-4BBD-A2A9-3132DDE8C609}" type="presParOf" srcId="{F18A1E9C-D600-4613-80AF-8A977C559FB9}" destId="{1CED04A3-8C55-4EA0-94C8-5BF860C817D7}"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3A7D1C-EA31-42E2-AFBF-DF00D972DD69}" type="doc">
      <dgm:prSet loTypeId="urn:microsoft.com/office/officeart/2005/8/layout/chevron1" loCatId="process" qsTypeId="urn:microsoft.com/office/officeart/2005/8/quickstyle/simple1" qsCatId="simple" csTypeId="urn:microsoft.com/office/officeart/2005/8/colors/accent3_3" csCatId="accent3" phldr="1"/>
      <dgm:spPr/>
    </dgm:pt>
    <dgm:pt modelId="{3B25CCEC-3D7C-4D9E-84AF-6FD37D9AE2C9}">
      <dgm:prSet phldrT="[Texte]"/>
      <dgm:spPr>
        <a:solidFill>
          <a:schemeClr val="bg2"/>
        </a:solidFill>
      </dgm:spPr>
      <dgm:t>
        <a:bodyPr/>
        <a:lstStyle/>
        <a:p>
          <a:r>
            <a:rPr lang="fr-FR" dirty="0">
              <a:solidFill>
                <a:schemeClr val="bg1">
                  <a:lumMod val="50000"/>
                </a:schemeClr>
              </a:solidFill>
            </a:rPr>
            <a:t>Participants</a:t>
          </a:r>
        </a:p>
      </dgm:t>
    </dgm:pt>
    <dgm:pt modelId="{53A303C9-3351-47AF-B766-72DFD7D7B8AB}" type="parTrans" cxnId="{F618B7D3-11D6-4373-A06E-49F2696B62A2}">
      <dgm:prSet/>
      <dgm:spPr/>
      <dgm:t>
        <a:bodyPr/>
        <a:lstStyle/>
        <a:p>
          <a:endParaRPr lang="fr-FR"/>
        </a:p>
      </dgm:t>
    </dgm:pt>
    <dgm:pt modelId="{7FA669EB-010A-4D50-83AF-6AFBABD7F7CC}" type="sibTrans" cxnId="{F618B7D3-11D6-4373-A06E-49F2696B62A2}">
      <dgm:prSet/>
      <dgm:spPr/>
      <dgm:t>
        <a:bodyPr/>
        <a:lstStyle/>
        <a:p>
          <a:endParaRPr lang="fr-FR"/>
        </a:p>
      </dgm:t>
    </dgm:pt>
    <dgm:pt modelId="{7BC681C3-A667-499D-A97D-1C2C2AAF8903}">
      <dgm:prSet phldrT="[Texte]"/>
      <dgm:spPr>
        <a:solidFill>
          <a:schemeClr val="bg2"/>
        </a:solidFill>
      </dgm:spPr>
      <dgm:t>
        <a:bodyPr/>
        <a:lstStyle/>
        <a:p>
          <a:r>
            <a:rPr lang="fr-FR" dirty="0">
              <a:solidFill>
                <a:schemeClr val="bg1">
                  <a:lumMod val="65000"/>
                </a:schemeClr>
              </a:solidFill>
            </a:rPr>
            <a:t>Objectif</a:t>
          </a:r>
        </a:p>
      </dgm:t>
    </dgm:pt>
    <dgm:pt modelId="{FDA70128-B94B-4153-AFE0-D4840B616AA1}" type="parTrans" cxnId="{DC913518-7BEF-4649-9AA0-B73E474B9F73}">
      <dgm:prSet/>
      <dgm:spPr/>
      <dgm:t>
        <a:bodyPr/>
        <a:lstStyle/>
        <a:p>
          <a:endParaRPr lang="fr-FR"/>
        </a:p>
      </dgm:t>
    </dgm:pt>
    <dgm:pt modelId="{FE2F711E-8384-45C5-B8B6-7468E0E2F0FA}" type="sibTrans" cxnId="{DC913518-7BEF-4649-9AA0-B73E474B9F73}">
      <dgm:prSet/>
      <dgm:spPr/>
      <dgm:t>
        <a:bodyPr/>
        <a:lstStyle/>
        <a:p>
          <a:endParaRPr lang="fr-FR"/>
        </a:p>
      </dgm:t>
    </dgm:pt>
    <dgm:pt modelId="{44397774-5CAF-4F43-BD3F-A19C9B24520F}">
      <dgm:prSet phldrT="[Texte]"/>
      <dgm:spPr>
        <a:solidFill>
          <a:schemeClr val="accent5">
            <a:lumMod val="20000"/>
            <a:lumOff val="80000"/>
          </a:schemeClr>
        </a:solidFill>
      </dgm:spPr>
      <dgm:t>
        <a:bodyPr/>
        <a:lstStyle/>
        <a:p>
          <a:r>
            <a:rPr lang="fr-FR" dirty="0">
              <a:solidFill>
                <a:schemeClr val="tx1"/>
              </a:solidFill>
            </a:rPr>
            <a:t>Résultats </a:t>
          </a:r>
        </a:p>
      </dgm:t>
    </dgm:pt>
    <dgm:pt modelId="{06481AD8-659D-40C6-ADB9-08B0CE906128}" type="parTrans" cxnId="{FB6AFC9C-E91E-4590-81CC-7B36E740DFE1}">
      <dgm:prSet/>
      <dgm:spPr/>
      <dgm:t>
        <a:bodyPr/>
        <a:lstStyle/>
        <a:p>
          <a:endParaRPr lang="fr-FR"/>
        </a:p>
      </dgm:t>
    </dgm:pt>
    <dgm:pt modelId="{CCF334AC-93D4-44E3-82F9-82EEC50DA873}" type="sibTrans" cxnId="{FB6AFC9C-E91E-4590-81CC-7B36E740DFE1}">
      <dgm:prSet/>
      <dgm:spPr/>
      <dgm:t>
        <a:bodyPr/>
        <a:lstStyle/>
        <a:p>
          <a:endParaRPr lang="fr-FR"/>
        </a:p>
      </dgm:t>
    </dgm:pt>
    <dgm:pt modelId="{0F922287-5116-4347-89ED-7B56385BFF24}">
      <dgm:prSet phldrT="[Texte]"/>
      <dgm:spPr>
        <a:solidFill>
          <a:schemeClr val="bg2"/>
        </a:solidFill>
      </dgm:spPr>
      <dgm:t>
        <a:bodyPr/>
        <a:lstStyle/>
        <a:p>
          <a:r>
            <a:rPr lang="fr-FR" dirty="0">
              <a:solidFill>
                <a:schemeClr val="bg1">
                  <a:lumMod val="65000"/>
                </a:schemeClr>
              </a:solidFill>
            </a:rPr>
            <a:t>Méthodes</a:t>
          </a:r>
        </a:p>
      </dgm:t>
    </dgm:pt>
    <dgm:pt modelId="{A811BB66-4EEC-4F12-B967-3195CBE11E66}" type="parTrans" cxnId="{A8903510-EC3D-4C2B-8AAE-E9B3C1BD11BE}">
      <dgm:prSet/>
      <dgm:spPr/>
      <dgm:t>
        <a:bodyPr/>
        <a:lstStyle/>
        <a:p>
          <a:endParaRPr lang="fr-FR"/>
        </a:p>
      </dgm:t>
    </dgm:pt>
    <dgm:pt modelId="{7E79F326-A6CA-4B3D-B9C2-824EC149AA12}" type="sibTrans" cxnId="{A8903510-EC3D-4C2B-8AAE-E9B3C1BD11BE}">
      <dgm:prSet/>
      <dgm:spPr/>
      <dgm:t>
        <a:bodyPr/>
        <a:lstStyle/>
        <a:p>
          <a:endParaRPr lang="fr-FR"/>
        </a:p>
      </dgm:t>
    </dgm:pt>
    <dgm:pt modelId="{F18A1E9C-D600-4613-80AF-8A977C559FB9}" type="pres">
      <dgm:prSet presAssocID="{1C3A7D1C-EA31-42E2-AFBF-DF00D972DD69}" presName="Name0" presStyleCnt="0">
        <dgm:presLayoutVars>
          <dgm:dir/>
          <dgm:animLvl val="lvl"/>
          <dgm:resizeHandles val="exact"/>
        </dgm:presLayoutVars>
      </dgm:prSet>
      <dgm:spPr/>
    </dgm:pt>
    <dgm:pt modelId="{D4651D53-A4BD-448F-91F2-1AA22ADAA8B5}" type="pres">
      <dgm:prSet presAssocID="{3B25CCEC-3D7C-4D9E-84AF-6FD37D9AE2C9}" presName="parTxOnly" presStyleLbl="node1" presStyleIdx="0" presStyleCnt="4" custLinFactX="8859" custLinFactNeighborX="100000" custLinFactNeighborY="7501">
        <dgm:presLayoutVars>
          <dgm:chMax val="0"/>
          <dgm:chPref val="0"/>
          <dgm:bulletEnabled val="1"/>
        </dgm:presLayoutVars>
      </dgm:prSet>
      <dgm:spPr/>
    </dgm:pt>
    <dgm:pt modelId="{6C337377-F358-4067-A12C-969B7E60F3EA}" type="pres">
      <dgm:prSet presAssocID="{7FA669EB-010A-4D50-83AF-6AFBABD7F7CC}" presName="parTxOnlySpace" presStyleCnt="0"/>
      <dgm:spPr/>
    </dgm:pt>
    <dgm:pt modelId="{ACD880BC-A052-4F0D-B77B-0212FD4AB1B3}" type="pres">
      <dgm:prSet presAssocID="{7BC681C3-A667-499D-A97D-1C2C2AAF8903}" presName="parTxOnly" presStyleLbl="node1" presStyleIdx="1" presStyleCnt="4" custLinFactNeighborY="-33333">
        <dgm:presLayoutVars>
          <dgm:chMax val="0"/>
          <dgm:chPref val="0"/>
          <dgm:bulletEnabled val="1"/>
        </dgm:presLayoutVars>
      </dgm:prSet>
      <dgm:spPr/>
    </dgm:pt>
    <dgm:pt modelId="{6691DF1E-83F5-40A9-B47C-218A06C21239}" type="pres">
      <dgm:prSet presAssocID="{FE2F711E-8384-45C5-B8B6-7468E0E2F0FA}" presName="parTxOnlySpace" presStyleCnt="0"/>
      <dgm:spPr/>
    </dgm:pt>
    <dgm:pt modelId="{1CED04A3-8C55-4EA0-94C8-5BF860C817D7}" type="pres">
      <dgm:prSet presAssocID="{0F922287-5116-4347-89ED-7B56385BFF24}" presName="parTxOnly" presStyleLbl="node1" presStyleIdx="2" presStyleCnt="4">
        <dgm:presLayoutVars>
          <dgm:chMax val="0"/>
          <dgm:chPref val="0"/>
          <dgm:bulletEnabled val="1"/>
        </dgm:presLayoutVars>
      </dgm:prSet>
      <dgm:spPr/>
    </dgm:pt>
    <dgm:pt modelId="{C01D9918-4BBF-47A5-A582-F75B2D96D351}" type="pres">
      <dgm:prSet presAssocID="{7E79F326-A6CA-4B3D-B9C2-824EC149AA12}" presName="parTxOnlySpace" presStyleCnt="0"/>
      <dgm:spPr/>
    </dgm:pt>
    <dgm:pt modelId="{40E714A7-AB74-4C8A-AA5A-FABB55E2463C}" type="pres">
      <dgm:prSet presAssocID="{44397774-5CAF-4F43-BD3F-A19C9B24520F}" presName="parTxOnly" presStyleLbl="node1" presStyleIdx="3" presStyleCnt="4">
        <dgm:presLayoutVars>
          <dgm:chMax val="0"/>
          <dgm:chPref val="0"/>
          <dgm:bulletEnabled val="1"/>
        </dgm:presLayoutVars>
      </dgm:prSet>
      <dgm:spPr/>
    </dgm:pt>
  </dgm:ptLst>
  <dgm:cxnLst>
    <dgm:cxn modelId="{A8903510-EC3D-4C2B-8AAE-E9B3C1BD11BE}" srcId="{1C3A7D1C-EA31-42E2-AFBF-DF00D972DD69}" destId="{0F922287-5116-4347-89ED-7B56385BFF24}" srcOrd="2" destOrd="0" parTransId="{A811BB66-4EEC-4F12-B967-3195CBE11E66}" sibTransId="{7E79F326-A6CA-4B3D-B9C2-824EC149AA12}"/>
    <dgm:cxn modelId="{DC913518-7BEF-4649-9AA0-B73E474B9F73}" srcId="{1C3A7D1C-EA31-42E2-AFBF-DF00D972DD69}" destId="{7BC681C3-A667-499D-A97D-1C2C2AAF8903}" srcOrd="1" destOrd="0" parTransId="{FDA70128-B94B-4153-AFE0-D4840B616AA1}" sibTransId="{FE2F711E-8384-45C5-B8B6-7468E0E2F0FA}"/>
    <dgm:cxn modelId="{F8BFE75E-1414-4678-84D9-11DED174F4CC}" type="presOf" srcId="{1C3A7D1C-EA31-42E2-AFBF-DF00D972DD69}" destId="{F18A1E9C-D600-4613-80AF-8A977C559FB9}" srcOrd="0" destOrd="0" presId="urn:microsoft.com/office/officeart/2005/8/layout/chevron1"/>
    <dgm:cxn modelId="{583D3F72-63A0-4A56-9B3C-15D9F6B71E05}" type="presOf" srcId="{3B25CCEC-3D7C-4D9E-84AF-6FD37D9AE2C9}" destId="{D4651D53-A4BD-448F-91F2-1AA22ADAA8B5}" srcOrd="0" destOrd="0" presId="urn:microsoft.com/office/officeart/2005/8/layout/chevron1"/>
    <dgm:cxn modelId="{FB6AFC9C-E91E-4590-81CC-7B36E740DFE1}" srcId="{1C3A7D1C-EA31-42E2-AFBF-DF00D972DD69}" destId="{44397774-5CAF-4F43-BD3F-A19C9B24520F}" srcOrd="3" destOrd="0" parTransId="{06481AD8-659D-40C6-ADB9-08B0CE906128}" sibTransId="{CCF334AC-93D4-44E3-82F9-82EEC50DA873}"/>
    <dgm:cxn modelId="{18F333BB-0498-404C-B6DF-1F1C767A73FE}" type="presOf" srcId="{0F922287-5116-4347-89ED-7B56385BFF24}" destId="{1CED04A3-8C55-4EA0-94C8-5BF860C817D7}" srcOrd="0" destOrd="0" presId="urn:microsoft.com/office/officeart/2005/8/layout/chevron1"/>
    <dgm:cxn modelId="{F9C960D1-C509-4B29-90E1-4F2B2875B46D}" type="presOf" srcId="{7BC681C3-A667-499D-A97D-1C2C2AAF8903}" destId="{ACD880BC-A052-4F0D-B77B-0212FD4AB1B3}" srcOrd="0" destOrd="0" presId="urn:microsoft.com/office/officeart/2005/8/layout/chevron1"/>
    <dgm:cxn modelId="{F618B7D3-11D6-4373-A06E-49F2696B62A2}" srcId="{1C3A7D1C-EA31-42E2-AFBF-DF00D972DD69}" destId="{3B25CCEC-3D7C-4D9E-84AF-6FD37D9AE2C9}" srcOrd="0" destOrd="0" parTransId="{53A303C9-3351-47AF-B766-72DFD7D7B8AB}" sibTransId="{7FA669EB-010A-4D50-83AF-6AFBABD7F7CC}"/>
    <dgm:cxn modelId="{63FE91FD-9310-431F-AB7B-31265D54C883}" type="presOf" srcId="{44397774-5CAF-4F43-BD3F-A19C9B24520F}" destId="{40E714A7-AB74-4C8A-AA5A-FABB55E2463C}" srcOrd="0" destOrd="0" presId="urn:microsoft.com/office/officeart/2005/8/layout/chevron1"/>
    <dgm:cxn modelId="{47F57F76-3889-46D4-BA20-967C6C7131B2}" type="presParOf" srcId="{F18A1E9C-D600-4613-80AF-8A977C559FB9}" destId="{D4651D53-A4BD-448F-91F2-1AA22ADAA8B5}" srcOrd="0" destOrd="0" presId="urn:microsoft.com/office/officeart/2005/8/layout/chevron1"/>
    <dgm:cxn modelId="{1A555286-5140-4F4F-88DE-31D54CD8B13B}" type="presParOf" srcId="{F18A1E9C-D600-4613-80AF-8A977C559FB9}" destId="{6C337377-F358-4067-A12C-969B7E60F3EA}" srcOrd="1" destOrd="0" presId="urn:microsoft.com/office/officeart/2005/8/layout/chevron1"/>
    <dgm:cxn modelId="{7850F0B9-852A-4CD2-98D0-94419B16076D}" type="presParOf" srcId="{F18A1E9C-D600-4613-80AF-8A977C559FB9}" destId="{ACD880BC-A052-4F0D-B77B-0212FD4AB1B3}" srcOrd="2" destOrd="0" presId="urn:microsoft.com/office/officeart/2005/8/layout/chevron1"/>
    <dgm:cxn modelId="{67D6D196-0A0D-4CE5-97BA-8EF6CFF5AC45}" type="presParOf" srcId="{F18A1E9C-D600-4613-80AF-8A977C559FB9}" destId="{6691DF1E-83F5-40A9-B47C-218A06C21239}" srcOrd="3" destOrd="0" presId="urn:microsoft.com/office/officeart/2005/8/layout/chevron1"/>
    <dgm:cxn modelId="{57C817B3-5A76-4240-A6FE-C0928ECEED48}" type="presParOf" srcId="{F18A1E9C-D600-4613-80AF-8A977C559FB9}" destId="{1CED04A3-8C55-4EA0-94C8-5BF860C817D7}" srcOrd="4" destOrd="0" presId="urn:microsoft.com/office/officeart/2005/8/layout/chevron1"/>
    <dgm:cxn modelId="{429FE7FA-99D7-4580-9558-1268F3271305}" type="presParOf" srcId="{F18A1E9C-D600-4613-80AF-8A977C559FB9}" destId="{C01D9918-4BBF-47A5-A582-F75B2D96D351}" srcOrd="5" destOrd="0" presId="urn:microsoft.com/office/officeart/2005/8/layout/chevron1"/>
    <dgm:cxn modelId="{4D76CAC9-7291-4559-BC57-3054913F3A9F}" type="presParOf" srcId="{F18A1E9C-D600-4613-80AF-8A977C559FB9}" destId="{40E714A7-AB74-4C8A-AA5A-FABB55E2463C}"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04270" y="603618"/>
          <a:ext cx="3576892" cy="1778402"/>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accent1">
                  <a:lumMod val="50000"/>
                </a:schemeClr>
              </a:solidFill>
            </a:rPr>
            <a:t>Atelier d’échange</a:t>
          </a:r>
        </a:p>
        <a:p>
          <a:pPr marL="0" lvl="0" indent="0" algn="l" defTabSz="800100">
            <a:lnSpc>
              <a:spcPct val="90000"/>
            </a:lnSpc>
            <a:spcBef>
              <a:spcPct val="0"/>
            </a:spcBef>
            <a:spcAft>
              <a:spcPct val="35000"/>
            </a:spcAft>
            <a:buNone/>
          </a:pPr>
          <a:endParaRPr lang="fr-FR" sz="1600" kern="1200" dirty="0">
            <a:solidFill>
              <a:schemeClr val="accent1">
                <a:lumMod val="50000"/>
              </a:schemeClr>
            </a:solidFill>
          </a:endParaRPr>
        </a:p>
        <a:p>
          <a:pPr marL="0" lvl="0" indent="0" algn="l" defTabSz="800100">
            <a:lnSpc>
              <a:spcPct val="90000"/>
            </a:lnSpc>
            <a:spcBef>
              <a:spcPct val="0"/>
            </a:spcBef>
            <a:spcAft>
              <a:spcPct val="35000"/>
            </a:spcAft>
            <a:buNone/>
          </a:pPr>
          <a:endParaRPr lang="fr-FR" sz="1600" kern="1200" dirty="0">
            <a:solidFill>
              <a:schemeClr val="accent1">
                <a:lumMod val="50000"/>
              </a:schemeClr>
            </a:solidFill>
          </a:endParaRPr>
        </a:p>
        <a:p>
          <a:pPr marL="0" lvl="0" indent="0" algn="l" defTabSz="800100">
            <a:lnSpc>
              <a:spcPct val="90000"/>
            </a:lnSpc>
            <a:spcBef>
              <a:spcPct val="0"/>
            </a:spcBef>
            <a:spcAft>
              <a:spcPct val="35000"/>
            </a:spcAft>
            <a:buNone/>
          </a:pPr>
          <a:r>
            <a:rPr lang="fr-FR" sz="1600" kern="1200" dirty="0">
              <a:solidFill>
                <a:schemeClr val="accent1">
                  <a:lumMod val="50000"/>
                </a:schemeClr>
              </a:solidFill>
            </a:rPr>
            <a:t>     </a:t>
          </a:r>
        </a:p>
        <a:p>
          <a:pPr marL="0" lvl="0" indent="0" algn="l" defTabSz="800100">
            <a:lnSpc>
              <a:spcPct val="90000"/>
            </a:lnSpc>
            <a:spcBef>
              <a:spcPct val="0"/>
            </a:spcBef>
            <a:spcAft>
              <a:spcPct val="35000"/>
            </a:spcAft>
            <a:buNone/>
          </a:pPr>
          <a:r>
            <a:rPr lang="fr-FR" sz="2000" kern="1200" dirty="0">
              <a:solidFill>
                <a:schemeClr val="accent1">
                  <a:lumMod val="50000"/>
                </a:schemeClr>
              </a:solidFill>
            </a:rPr>
            <a:t>      </a:t>
          </a:r>
        </a:p>
      </dsp:txBody>
      <dsp:txXfrm>
        <a:off x="1593471" y="603618"/>
        <a:ext cx="1798490" cy="1778402"/>
      </dsp:txXfrm>
    </dsp:sp>
    <dsp:sp modelId="{ACD880BC-A052-4F0D-B77B-0212FD4AB1B3}">
      <dsp:nvSpPr>
        <dsp:cNvPr id="0" name=""/>
        <dsp:cNvSpPr/>
      </dsp:nvSpPr>
      <dsp:spPr>
        <a:xfrm>
          <a:off x="3619129" y="576695"/>
          <a:ext cx="3428466" cy="1780169"/>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4509214" y="576695"/>
        <a:ext cx="1648297" cy="1780169"/>
      </dsp:txXfrm>
    </dsp:sp>
    <dsp:sp modelId="{1CED04A3-8C55-4EA0-94C8-5BF860C817D7}">
      <dsp:nvSpPr>
        <dsp:cNvPr id="0" name=""/>
        <dsp:cNvSpPr/>
      </dsp:nvSpPr>
      <dsp:spPr>
        <a:xfrm>
          <a:off x="6436481" y="550001"/>
          <a:ext cx="3330830" cy="1780169"/>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7326566" y="550001"/>
        <a:ext cx="1550661" cy="17801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tx1"/>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Récoltes</a:t>
          </a:r>
          <a:r>
            <a:rPr lang="fr-FR" sz="1200" kern="1200" dirty="0">
              <a:solidFill>
                <a:schemeClr val="tx1"/>
              </a:solidFill>
            </a:rPr>
            <a:t> </a:t>
          </a:r>
        </a:p>
      </dsp:txBody>
      <dsp:txXfrm>
        <a:off x="6777856" y="0"/>
        <a:ext cx="2254744" cy="21431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bg1">
                  <a:lumMod val="65000"/>
                </a:schemeClr>
              </a:solidFill>
            </a:rPr>
            <a:t>Délimitations parcelles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Semis et inoculation VDT</a:t>
          </a:r>
        </a:p>
      </dsp:txBody>
      <dsp:txXfrm>
        <a:off x="2333551" y="0"/>
        <a:ext cx="2254744" cy="214314"/>
      </dsp:txXfrm>
    </dsp:sp>
    <dsp:sp modelId="{1CED04A3-8C55-4EA0-94C8-5BF860C817D7}">
      <dsp:nvSpPr>
        <dsp:cNvPr id="0" name=""/>
        <dsp:cNvSpPr/>
      </dsp:nvSpPr>
      <dsp:spPr>
        <a:xfrm>
          <a:off x="446517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Co-évaluation</a:t>
          </a:r>
        </a:p>
      </dsp:txBody>
      <dsp:txXfrm>
        <a:off x="4572328" y="0"/>
        <a:ext cx="2254744" cy="214314"/>
      </dsp:txXfrm>
    </dsp:sp>
    <dsp:sp modelId="{40E714A7-AB74-4C8A-AA5A-FABB55E2463C}">
      <dsp:nvSpPr>
        <dsp:cNvPr id="0" name=""/>
        <dsp:cNvSpPr/>
      </dsp:nvSpPr>
      <dsp:spPr>
        <a:xfrm>
          <a:off x="6670699"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Récoltes </a:t>
          </a:r>
        </a:p>
      </dsp:txBody>
      <dsp:txXfrm>
        <a:off x="6777856" y="0"/>
        <a:ext cx="2254744" cy="2143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782560" y="-454"/>
          <a:ext cx="3450608"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tx1"/>
            </a:solidFill>
          </a:endParaRPr>
        </a:p>
        <a:p>
          <a:pPr marL="0" lvl="0" indent="0" algn="ctr" defTabSz="711200">
            <a:lnSpc>
              <a:spcPct val="90000"/>
            </a:lnSpc>
            <a:spcBef>
              <a:spcPct val="0"/>
            </a:spcBef>
            <a:spcAft>
              <a:spcPct val="35000"/>
            </a:spcAft>
            <a:buNone/>
          </a:pPr>
          <a:endParaRPr lang="fr-FR" sz="1600" kern="1200" dirty="0">
            <a:solidFill>
              <a:schemeClr val="tx1"/>
            </a:solidFill>
          </a:endParaRPr>
        </a:p>
      </dsp:txBody>
      <dsp:txXfrm>
        <a:off x="4240861" y="-454"/>
        <a:ext cx="2534007" cy="916601"/>
      </dsp:txXfrm>
    </dsp:sp>
    <dsp:sp modelId="{1CED04A3-8C55-4EA0-94C8-5BF860C817D7}">
      <dsp:nvSpPr>
        <dsp:cNvPr id="0" name=""/>
        <dsp:cNvSpPr/>
      </dsp:nvSpPr>
      <dsp:spPr>
        <a:xfrm>
          <a:off x="6395441" y="-454"/>
          <a:ext cx="3352341" cy="916601"/>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0" y="0"/>
          <a:ext cx="8548423"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l" defTabSz="533400">
            <a:lnSpc>
              <a:spcPct val="90000"/>
            </a:lnSpc>
            <a:spcBef>
              <a:spcPct val="0"/>
            </a:spcBef>
            <a:spcAft>
              <a:spcPct val="35000"/>
            </a:spcAft>
            <a:buNone/>
          </a:pPr>
          <a:r>
            <a:rPr lang="fr-FR" sz="1200" kern="1200" dirty="0">
              <a:solidFill>
                <a:schemeClr val="tx1">
                  <a:lumMod val="95000"/>
                  <a:lumOff val="5000"/>
                </a:schemeClr>
              </a:solidFill>
            </a:rPr>
            <a:t>Co-évaluations comparatives des 11 parcelles d’essai  (partage </a:t>
          </a:r>
          <a:r>
            <a:rPr lang="fr-FR" sz="1200" kern="1200" dirty="0" err="1">
              <a:solidFill>
                <a:schemeClr val="tx1">
                  <a:lumMod val="95000"/>
                  <a:lumOff val="5000"/>
                </a:schemeClr>
              </a:solidFill>
            </a:rPr>
            <a:t>interfokontany</a:t>
          </a:r>
          <a:r>
            <a:rPr lang="fr-FR" sz="1200" kern="1200" dirty="0">
              <a:solidFill>
                <a:schemeClr val="tx1">
                  <a:lumMod val="95000"/>
                  <a:lumOff val="5000"/>
                </a:schemeClr>
              </a:solidFill>
            </a:rPr>
            <a:t> et capitalisation)</a:t>
          </a:r>
        </a:p>
      </dsp:txBody>
      <dsp:txXfrm>
        <a:off x="107157" y="0"/>
        <a:ext cx="8334109" cy="214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Participants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Objectif</a:t>
          </a:r>
        </a:p>
      </dsp:txBody>
      <dsp:txXfrm>
        <a:off x="2333551" y="0"/>
        <a:ext cx="2254744" cy="214314"/>
      </dsp:txXfrm>
    </dsp:sp>
    <dsp:sp modelId="{1CED04A3-8C55-4EA0-94C8-5BF860C817D7}">
      <dsp:nvSpPr>
        <dsp:cNvPr id="0" name=""/>
        <dsp:cNvSpPr/>
      </dsp:nvSpPr>
      <dsp:spPr>
        <a:xfrm>
          <a:off x="4448547"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Méthodes</a:t>
          </a:r>
        </a:p>
      </dsp:txBody>
      <dsp:txXfrm>
        <a:off x="4555704"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Résultats </a:t>
          </a:r>
        </a:p>
      </dsp:txBody>
      <dsp:txXfrm>
        <a:off x="6777856" y="0"/>
        <a:ext cx="2254744" cy="214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Participants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Objectif</a:t>
          </a:r>
        </a:p>
      </dsp:txBody>
      <dsp:txXfrm>
        <a:off x="2333551" y="0"/>
        <a:ext cx="2254744" cy="214314"/>
      </dsp:txXfrm>
    </dsp:sp>
    <dsp:sp modelId="{1CED04A3-8C55-4EA0-94C8-5BF860C817D7}">
      <dsp:nvSpPr>
        <dsp:cNvPr id="0" name=""/>
        <dsp:cNvSpPr/>
      </dsp:nvSpPr>
      <dsp:spPr>
        <a:xfrm>
          <a:off x="4448547"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Méthodes</a:t>
          </a:r>
        </a:p>
      </dsp:txBody>
      <dsp:txXfrm>
        <a:off x="4555704"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Résultats </a:t>
          </a:r>
        </a:p>
      </dsp:txBody>
      <dsp:txXfrm>
        <a:off x="6777856" y="0"/>
        <a:ext cx="2254744" cy="214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Participants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Objectifs</a:t>
          </a:r>
        </a:p>
      </dsp:txBody>
      <dsp:txXfrm>
        <a:off x="2333551" y="0"/>
        <a:ext cx="2254744" cy="214314"/>
      </dsp:txXfrm>
    </dsp:sp>
    <dsp:sp modelId="{1CED04A3-8C55-4EA0-94C8-5BF860C817D7}">
      <dsp:nvSpPr>
        <dsp:cNvPr id="0" name=""/>
        <dsp:cNvSpPr/>
      </dsp:nvSpPr>
      <dsp:spPr>
        <a:xfrm>
          <a:off x="4448547"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Méthodes</a:t>
          </a:r>
        </a:p>
      </dsp:txBody>
      <dsp:txXfrm>
        <a:off x="4555704" y="0"/>
        <a:ext cx="2254744" cy="214314"/>
      </dsp:txXfrm>
    </dsp:sp>
    <dsp:sp modelId="{40E714A7-AB74-4C8A-AA5A-FABB55E2463C}">
      <dsp:nvSpPr>
        <dsp:cNvPr id="0" name=""/>
        <dsp:cNvSpPr/>
      </dsp:nvSpPr>
      <dsp:spPr>
        <a:xfrm>
          <a:off x="6670699"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Résultats </a:t>
          </a:r>
        </a:p>
      </dsp:txBody>
      <dsp:txXfrm>
        <a:off x="6777856" y="0"/>
        <a:ext cx="2254744" cy="2143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768567" y="0"/>
          <a:ext cx="3599992" cy="915692"/>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endParaRPr lang="fr-FR" sz="1100" kern="1200" dirty="0">
            <a:solidFill>
              <a:schemeClr val="accent1">
                <a:lumMod val="50000"/>
              </a:schemeClr>
            </a:solidFill>
          </a:endParaRP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a:p>
          <a:pPr marL="0" lvl="0" indent="0" algn="l" defTabSz="488950">
            <a:lnSpc>
              <a:spcPct val="90000"/>
            </a:lnSpc>
            <a:spcBef>
              <a:spcPct val="0"/>
            </a:spcBef>
            <a:spcAft>
              <a:spcPct val="35000"/>
            </a:spcAft>
            <a:buNone/>
          </a:pPr>
          <a:r>
            <a:rPr lang="fr-FR" sz="1100" kern="1200" dirty="0">
              <a:solidFill>
                <a:schemeClr val="accent1">
                  <a:lumMod val="50000"/>
                </a:schemeClr>
              </a:solidFill>
            </a:rPr>
            <a:t>      </a:t>
          </a:r>
        </a:p>
      </dsp:txBody>
      <dsp:txXfrm>
        <a:off x="1226413" y="0"/>
        <a:ext cx="2684300" cy="915692"/>
      </dsp:txXfrm>
    </dsp:sp>
    <dsp:sp modelId="{ACD880BC-A052-4F0D-B77B-0212FD4AB1B3}">
      <dsp:nvSpPr>
        <dsp:cNvPr id="0" name=""/>
        <dsp:cNvSpPr/>
      </dsp:nvSpPr>
      <dsp:spPr>
        <a:xfrm>
          <a:off x="3603334" y="-454"/>
          <a:ext cx="3450608"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4061635" y="-454"/>
        <a:ext cx="2534007" cy="916601"/>
      </dsp:txXfrm>
    </dsp:sp>
    <dsp:sp modelId="{1CED04A3-8C55-4EA0-94C8-5BF860C817D7}">
      <dsp:nvSpPr>
        <dsp:cNvPr id="0" name=""/>
        <dsp:cNvSpPr/>
      </dsp:nvSpPr>
      <dsp:spPr>
        <a:xfrm>
          <a:off x="6395441" y="-454"/>
          <a:ext cx="3352341" cy="916601"/>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schemeClr val="accent1">
                <a:lumMod val="50000"/>
              </a:schemeClr>
            </a:solidFill>
          </a:endParaRPr>
        </a:p>
      </dsp:txBody>
      <dsp:txXfrm>
        <a:off x="6853742" y="-454"/>
        <a:ext cx="2435740" cy="9166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1D53-A4BD-448F-91F2-1AA22ADAA8B5}">
      <dsp:nvSpPr>
        <dsp:cNvPr id="0" name=""/>
        <dsp:cNvSpPr/>
      </dsp:nvSpPr>
      <dsp:spPr>
        <a:xfrm>
          <a:off x="469881"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50000"/>
                </a:schemeClr>
              </a:solidFill>
            </a:rPr>
            <a:t>Participants</a:t>
          </a:r>
        </a:p>
      </dsp:txBody>
      <dsp:txXfrm>
        <a:off x="577038" y="0"/>
        <a:ext cx="2254744" cy="214314"/>
      </dsp:txXfrm>
    </dsp:sp>
    <dsp:sp modelId="{ACD880BC-A052-4F0D-B77B-0212FD4AB1B3}">
      <dsp:nvSpPr>
        <dsp:cNvPr id="0" name=""/>
        <dsp:cNvSpPr/>
      </dsp:nvSpPr>
      <dsp:spPr>
        <a:xfrm>
          <a:off x="2226394"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Objectif</a:t>
          </a:r>
        </a:p>
      </dsp:txBody>
      <dsp:txXfrm>
        <a:off x="2333551" y="0"/>
        <a:ext cx="2254744" cy="214314"/>
      </dsp:txXfrm>
    </dsp:sp>
    <dsp:sp modelId="{1CED04A3-8C55-4EA0-94C8-5BF860C817D7}">
      <dsp:nvSpPr>
        <dsp:cNvPr id="0" name=""/>
        <dsp:cNvSpPr/>
      </dsp:nvSpPr>
      <dsp:spPr>
        <a:xfrm>
          <a:off x="4448547" y="0"/>
          <a:ext cx="2469058" cy="214314"/>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lumMod val="65000"/>
                </a:schemeClr>
              </a:solidFill>
            </a:rPr>
            <a:t>Méthodes</a:t>
          </a:r>
        </a:p>
      </dsp:txBody>
      <dsp:txXfrm>
        <a:off x="4555704" y="0"/>
        <a:ext cx="2254744" cy="214314"/>
      </dsp:txXfrm>
    </dsp:sp>
    <dsp:sp modelId="{40E714A7-AB74-4C8A-AA5A-FABB55E2463C}">
      <dsp:nvSpPr>
        <dsp:cNvPr id="0" name=""/>
        <dsp:cNvSpPr/>
      </dsp:nvSpPr>
      <dsp:spPr>
        <a:xfrm>
          <a:off x="6670699" y="0"/>
          <a:ext cx="2469058" cy="214314"/>
        </a:xfrm>
        <a:prstGeom prst="chevron">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Résultats </a:t>
          </a:r>
        </a:p>
      </dsp:txBody>
      <dsp:txXfrm>
        <a:off x="6777856" y="0"/>
        <a:ext cx="2254744" cy="2143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FB2AE-B97F-514C-8557-CF07C000B830}" type="datetimeFigureOut">
              <a:rPr lang="fr-FR" smtClean="0"/>
              <a:t>10/10/2023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9EBBF-2AB1-9345-A081-48CF572A8242}" type="slidenum">
              <a:rPr lang="fr-FR" smtClean="0"/>
              <a:t>‹N°›</a:t>
            </a:fld>
            <a:endParaRPr lang="fr-FR"/>
          </a:p>
        </p:txBody>
      </p:sp>
    </p:spTree>
    <p:extLst>
      <p:ext uri="{BB962C8B-B14F-4D97-AF65-F5344CB8AC3E}">
        <p14:creationId xmlns:p14="http://schemas.microsoft.com/office/powerpoint/2010/main" val="167001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Merci…, pour ma part, je continue avec la suite de WP1 et une partie du WP2. Pour la </a:t>
            </a:r>
            <a:r>
              <a:rPr lang="fr-FR"/>
              <a:t>tache 1.4 &amp; 2.2 </a:t>
            </a:r>
            <a:r>
              <a:rPr lang="fr-FR" dirty="0"/>
              <a:t>c’est l’étape de </a:t>
            </a:r>
            <a:r>
              <a:rPr lang="fr-FR"/>
              <a:t>la  co-constuction </a:t>
            </a:r>
            <a:r>
              <a:rPr lang="fr-FR" dirty="0"/>
              <a:t>et </a:t>
            </a:r>
            <a:r>
              <a:rPr lang="fr-FR" dirty="0" err="1"/>
              <a:t>co</a:t>
            </a:r>
            <a:r>
              <a:rPr lang="fr-FR" dirty="0"/>
              <a:t>-évaluation avec les agriculteurs des pratiques de fertilisations innovantes prenant en compte les vers de terre et/ou les </a:t>
            </a:r>
            <a:r>
              <a:rPr lang="fr-FR" dirty="0" err="1"/>
              <a:t>lombricomposts</a:t>
            </a:r>
            <a:r>
              <a:rPr lang="fr-FR" dirty="0"/>
              <a:t> sur du riz pluvial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a:t>
            </a:fld>
            <a:endParaRPr lang="fr-FR"/>
          </a:p>
        </p:txBody>
      </p:sp>
    </p:spTree>
    <p:extLst>
      <p:ext uri="{BB962C8B-B14F-4D97-AF65-F5344CB8AC3E}">
        <p14:creationId xmlns:p14="http://schemas.microsoft.com/office/powerpoint/2010/main" val="117748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Pour ceux qui ont opté pour l’introduction des VDT dans les parcelles d’essais (N=4), la mission d’inoculation a été effectuée du 10 au 13 janvier 2023. Le nombre de vers terre inoculé pour de 50 m² est de 2500 individus</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10</a:t>
            </a:fld>
            <a:endParaRPr lang="fr-FR"/>
          </a:p>
        </p:txBody>
      </p:sp>
    </p:spTree>
    <p:extLst>
      <p:ext uri="{BB962C8B-B14F-4D97-AF65-F5344CB8AC3E}">
        <p14:creationId xmlns:p14="http://schemas.microsoft.com/office/powerpoint/2010/main" val="262363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Des missions de suivis des parcelles ont été effectués de manière systématique. Une des activités clés a été  d’effectuer la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-évaluation des parcelles d’essai. Cette activité s’inscrit dans la tache 2.2</a:t>
            </a:r>
            <a:endParaRPr lang="fr-FR" dirty="0">
              <a:effectLst/>
            </a:endParaRPr>
          </a:p>
          <a:p>
            <a:r>
              <a:rPr lang="fr-FR" sz="1200" kern="1200" dirty="0">
                <a:solidFill>
                  <a:schemeClr val="tx1"/>
                </a:solidFill>
                <a:effectLst/>
                <a:latin typeface="+mn-lt"/>
                <a:ea typeface="+mn-ea"/>
                <a:cs typeface="+mn-cs"/>
              </a:rPr>
              <a:t>Il s’agit d’effectuer entre les groupes d’agriculteurs et l’équipe du projet l’</a:t>
            </a:r>
            <a:r>
              <a:rPr lang="fr-FR" sz="1200" kern="1200" dirty="0" err="1">
                <a:solidFill>
                  <a:schemeClr val="tx1"/>
                </a:solidFill>
                <a:effectLst/>
                <a:latin typeface="+mn-lt"/>
                <a:ea typeface="+mn-ea"/>
                <a:cs typeface="+mn-cs"/>
              </a:rPr>
              <a:t>evaluation</a:t>
            </a:r>
            <a:r>
              <a:rPr lang="fr-FR" sz="1200" kern="1200" dirty="0">
                <a:solidFill>
                  <a:schemeClr val="tx1"/>
                </a:solidFill>
                <a:effectLst/>
                <a:latin typeface="+mn-lt"/>
                <a:ea typeface="+mn-ea"/>
                <a:cs typeface="+mn-cs"/>
              </a:rPr>
              <a:t> comparative des parcelles en période végétative. Comme, cet essai effectué chez </a:t>
            </a:r>
            <a:r>
              <a:rPr lang="fr-FR" sz="1200" kern="1200" dirty="0" err="1">
                <a:solidFill>
                  <a:schemeClr val="tx1"/>
                </a:solidFill>
                <a:effectLst/>
                <a:latin typeface="+mn-lt"/>
                <a:ea typeface="+mn-ea"/>
                <a:cs typeface="+mn-cs"/>
              </a:rPr>
              <a:t>Ruffine</a:t>
            </a:r>
            <a:r>
              <a:rPr lang="fr-FR" sz="1200" kern="1200" dirty="0">
                <a:solidFill>
                  <a:schemeClr val="tx1"/>
                </a:solidFill>
                <a:effectLst/>
                <a:latin typeface="+mn-lt"/>
                <a:ea typeface="+mn-ea"/>
                <a:cs typeface="+mn-cs"/>
              </a:rPr>
              <a:t>. Avec son équipe, comme MF </a:t>
            </a:r>
            <a:r>
              <a:rPr lang="fr-FR" sz="1200" kern="1200" dirty="0" err="1">
                <a:solidFill>
                  <a:schemeClr val="tx1"/>
                </a:solidFill>
                <a:effectLst/>
                <a:latin typeface="+mn-lt"/>
                <a:ea typeface="+mn-ea"/>
                <a:cs typeface="+mn-cs"/>
              </a:rPr>
              <a:t>hab</a:t>
            </a:r>
            <a:r>
              <a:rPr lang="fr-FR" sz="1200" kern="1200" dirty="0">
                <a:solidFill>
                  <a:schemeClr val="tx1"/>
                </a:solidFill>
                <a:effectLst/>
                <a:latin typeface="+mn-lt"/>
                <a:ea typeface="+mn-ea"/>
                <a:cs typeface="+mn-cs"/>
              </a:rPr>
              <a:t>, ils ont  choisi de combiner 35,5 kg de Cendres de balle de riz et 78,8 kg de fumier de bovin qu’ils ont comparé avec 42,5 kg de cendre de balles de riz, mélangé avec 42,5 kg de </a:t>
            </a:r>
            <a:r>
              <a:rPr lang="fr-FR" sz="1200" kern="1200" dirty="0" err="1">
                <a:solidFill>
                  <a:schemeClr val="tx1"/>
                </a:solidFill>
                <a:effectLst/>
                <a:latin typeface="+mn-lt"/>
                <a:ea typeface="+mn-ea"/>
                <a:cs typeface="+mn-cs"/>
              </a:rPr>
              <a:t>lombricompost</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11</a:t>
            </a:fld>
            <a:endParaRPr lang="fr-FR"/>
          </a:p>
        </p:txBody>
      </p:sp>
    </p:spTree>
    <p:extLst>
      <p:ext uri="{BB962C8B-B14F-4D97-AF65-F5344CB8AC3E}">
        <p14:creationId xmlns:p14="http://schemas.microsoft.com/office/powerpoint/2010/main" val="2621792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0000"/>
              </a:lnSpc>
              <a:spcAft>
                <a:spcPts val="0"/>
              </a:spcAft>
            </a:pPr>
            <a:r>
              <a:rPr lang="fr-FR" sz="1200" kern="1200" dirty="0">
                <a:solidFill>
                  <a:schemeClr val="tx1"/>
                </a:solidFill>
                <a:effectLst/>
                <a:latin typeface="+mn-lt"/>
                <a:ea typeface="+mn-ea"/>
                <a:cs typeface="+mn-cs"/>
              </a:rPr>
              <a:t>Selon la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-évaluation, les MF innovantes : conservent davantage d’humidité,  le tallage est plus épais, les feuilles ont tendance à être plus vertes avec plus de talles fertiles et un rendement plus élevé de 3,6 </a:t>
            </a:r>
            <a:r>
              <a:rPr lang="fr-FR" sz="1200" kern="1200" dirty="0" err="1">
                <a:solidFill>
                  <a:schemeClr val="tx1"/>
                </a:solidFill>
                <a:effectLst/>
                <a:latin typeface="+mn-lt"/>
                <a:ea typeface="+mn-ea"/>
                <a:cs typeface="+mn-cs"/>
              </a:rPr>
              <a:t>t</a:t>
            </a:r>
            <a:r>
              <a:rPr lang="fr-FR" sz="1200" kern="1200" dirty="0">
                <a:solidFill>
                  <a:schemeClr val="tx1"/>
                </a:solidFill>
                <a:effectLst/>
                <a:latin typeface="+mn-lt"/>
                <a:ea typeface="+mn-ea"/>
                <a:cs typeface="+mn-cs"/>
              </a:rPr>
              <a:t>/ha par rapport aux MF habituelles. Les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-évaluation s’est procédé comme telle avec toutes les 11 parcelles.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12</a:t>
            </a:fld>
            <a:endParaRPr lang="fr-FR"/>
          </a:p>
        </p:txBody>
      </p:sp>
    </p:spTree>
    <p:extLst>
      <p:ext uri="{BB962C8B-B14F-4D97-AF65-F5344CB8AC3E}">
        <p14:creationId xmlns:p14="http://schemas.microsoft.com/office/powerpoint/2010/main" val="3480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Une fois les riz, aux champs mûrs, on a procédé aux récoltes. Après les pesées et les calculs de rendement procédés voici donc les rendements par ha. On peut voir que, de toutes les parcelles où tous les autres paramètres ont été identiques (types de sols, paramètres climatiques…) les rendements avec MF </a:t>
            </a:r>
            <a:r>
              <a:rPr lang="fr-FR" sz="1200" kern="1200" dirty="0" err="1">
                <a:solidFill>
                  <a:schemeClr val="tx1"/>
                </a:solidFill>
                <a:effectLst/>
                <a:latin typeface="+mn-lt"/>
                <a:ea typeface="+mn-ea"/>
                <a:cs typeface="+mn-cs"/>
              </a:rPr>
              <a:t>Innov</a:t>
            </a:r>
            <a:r>
              <a:rPr lang="fr-FR" sz="1200" kern="1200" dirty="0">
                <a:solidFill>
                  <a:schemeClr val="tx1"/>
                </a:solidFill>
                <a:effectLst/>
                <a:latin typeface="+mn-lt"/>
                <a:ea typeface="+mn-ea"/>
                <a:cs typeface="+mn-cs"/>
              </a:rPr>
              <a:t> sont relativement élevés;</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13</a:t>
            </a:fld>
            <a:endParaRPr lang="fr-FR"/>
          </a:p>
        </p:txBody>
      </p:sp>
    </p:spTree>
    <p:extLst>
      <p:ext uri="{BB962C8B-B14F-4D97-AF65-F5344CB8AC3E}">
        <p14:creationId xmlns:p14="http://schemas.microsoft.com/office/powerpoint/2010/main" val="608315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Et pour finaliser, cette étape, un atelier de partage et d’échange a été organisé tout récemment pour la capitalisation. </a:t>
            </a:r>
          </a:p>
          <a:p>
            <a:r>
              <a:rPr lang="fr-FR" sz="1200" kern="1200" dirty="0">
                <a:solidFill>
                  <a:schemeClr val="tx1"/>
                </a:solidFill>
                <a:effectLst/>
                <a:latin typeface="+mn-lt"/>
                <a:ea typeface="+mn-ea"/>
                <a:cs typeface="+mn-cs"/>
              </a:rPr>
              <a:t>Pour la session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-évaluations comparatives des 11 parcelles d’essais, chaque agriculteur propriétaire a présenté leurs expériences pratiques des essais. Un grand nombres d’informations ont été ainsi partagés, parmi celles les plus marquantes, des dires d’agriculteurs, c’est que les plants de riz fertilisés avec les MF innovantes supportent mieux la sécheresse, les plants se développent davantage et les rendements peuvent aller jusqu’à 60%.</a:t>
            </a:r>
          </a:p>
          <a:p>
            <a:r>
              <a:rPr lang="fr-FR" sz="1200" kern="1200" dirty="0">
                <a:solidFill>
                  <a:schemeClr val="tx1"/>
                </a:solidFill>
                <a:effectLst/>
                <a:latin typeface="+mn-lt"/>
                <a:ea typeface="+mn-ea"/>
                <a:cs typeface="+mn-cs"/>
              </a:rPr>
              <a:t>Mais notre recherche ne se termine pas à la récolte, mais  va bien au-delà, jusqu’à l’assiette, car la suite de la tache 2.2 s’intéresse à l’étude de la qualité nutritionnelle du riz pluvial issus des parcelles d’essais produits à base des MF Innovantes… </a:t>
            </a:r>
            <a:r>
              <a:rPr lang="fr-FR" sz="1200" kern="1200" dirty="0" err="1">
                <a:solidFill>
                  <a:schemeClr val="tx1"/>
                </a:solidFill>
                <a:effectLst/>
                <a:latin typeface="+mn-lt"/>
                <a:ea typeface="+mn-ea"/>
                <a:cs typeface="+mn-cs"/>
              </a:rPr>
              <a:t>Manitra</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14</a:t>
            </a:fld>
            <a:endParaRPr lang="fr-FR"/>
          </a:p>
        </p:txBody>
      </p:sp>
    </p:spTree>
    <p:extLst>
      <p:ext uri="{BB962C8B-B14F-4D97-AF65-F5344CB8AC3E}">
        <p14:creationId xmlns:p14="http://schemas.microsoft.com/office/powerpoint/2010/main" val="130472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-construction a commencé avec un atelier d’échange organisé en octobre 2022 à </a:t>
            </a:r>
            <a:r>
              <a:rPr lang="fr-FR" sz="1200" kern="1200" dirty="0" err="1">
                <a:solidFill>
                  <a:schemeClr val="tx1"/>
                </a:solidFill>
                <a:effectLst/>
                <a:latin typeface="+mn-lt"/>
                <a:ea typeface="+mn-ea"/>
                <a:cs typeface="+mn-cs"/>
              </a:rPr>
              <a:t>Imerintsiatosika</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fruits des échanges obtenus ont été matérialisé par la mise en place des essais dans les parcelles paysannes avec de fréquentes descentes sur terrain pour les suivis des parcelles. </a:t>
            </a:r>
          </a:p>
          <a:p>
            <a:r>
              <a:rPr lang="fr-FR" sz="1200" kern="1200" dirty="0">
                <a:solidFill>
                  <a:schemeClr val="tx1"/>
                </a:solidFill>
                <a:effectLst/>
                <a:latin typeface="+mn-lt"/>
                <a:ea typeface="+mn-ea"/>
                <a:cs typeface="+mn-cs"/>
              </a:rPr>
              <a:t>Toutes les nouvelles informations et expériences acquises issues de ces deux premières étapes ont été ensuite capitalisées lors d’un atelier qu’on a fraichement organisé en fin mai dernier</a:t>
            </a:r>
          </a:p>
          <a:p>
            <a:r>
              <a:rPr lang="fr-FR" sz="1200" kern="1200" dirty="0">
                <a:solidFill>
                  <a:schemeClr val="tx1"/>
                </a:solidFill>
                <a:effectLst/>
                <a:latin typeface="+mn-lt"/>
                <a:ea typeface="+mn-ea"/>
                <a:cs typeface="+mn-cs"/>
              </a:rPr>
              <a:t> Ceci constitue donc le plan de repère qu’on va suivre le long de cette présentation</a:t>
            </a: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2</a:t>
            </a:fld>
            <a:endParaRPr lang="fr-FR"/>
          </a:p>
        </p:txBody>
      </p:sp>
    </p:spTree>
    <p:extLst>
      <p:ext uri="{BB962C8B-B14F-4D97-AF65-F5344CB8AC3E}">
        <p14:creationId xmlns:p14="http://schemas.microsoft.com/office/powerpoint/2010/main" val="294554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Pour l’atelier d’échange, on a réuni  les 42 FDR venant de 6 </a:t>
            </a:r>
            <a:r>
              <a:rPr lang="fr-FR" sz="1200" kern="1200" dirty="0" err="1">
                <a:solidFill>
                  <a:schemeClr val="tx1"/>
                </a:solidFill>
                <a:effectLst/>
                <a:latin typeface="+mn-lt"/>
                <a:ea typeface="+mn-ea"/>
                <a:cs typeface="+mn-cs"/>
              </a:rPr>
              <a:t>fokontany</a:t>
            </a:r>
            <a:r>
              <a:rPr lang="fr-FR" sz="1200" kern="1200" dirty="0">
                <a:solidFill>
                  <a:schemeClr val="tx1"/>
                </a:solidFill>
                <a:effectLst/>
                <a:latin typeface="+mn-lt"/>
                <a:ea typeface="+mn-ea"/>
                <a:cs typeface="+mn-cs"/>
              </a:rPr>
              <a:t> avec l’équipe scientifique et technique du projet </a:t>
            </a:r>
            <a:r>
              <a:rPr lang="fr-FR" sz="1200" kern="1200" dirty="0" err="1">
                <a:solidFill>
                  <a:schemeClr val="tx1"/>
                </a:solidFill>
                <a:effectLst/>
                <a:latin typeface="+mn-lt"/>
                <a:ea typeface="+mn-ea"/>
                <a:cs typeface="+mn-cs"/>
              </a:rPr>
              <a:t>Innov’Earth</a:t>
            </a:r>
            <a:r>
              <a:rPr lang="fr-FR" sz="1200" kern="1200" dirty="0">
                <a:solidFill>
                  <a:schemeClr val="tx1"/>
                </a:solidFill>
                <a:effectLst/>
                <a:latin typeface="+mn-lt"/>
                <a:ea typeface="+mn-ea"/>
                <a:cs typeface="+mn-cs"/>
              </a:rPr>
              <a:t> pour s’échanger, pour partager des connaissances et des expériences relatives aux MF.</a:t>
            </a: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3</a:t>
            </a:fld>
            <a:endParaRPr lang="fr-FR"/>
          </a:p>
        </p:txBody>
      </p:sp>
    </p:spTree>
    <p:extLst>
      <p:ext uri="{BB962C8B-B14F-4D97-AF65-F5344CB8AC3E}">
        <p14:creationId xmlns:p14="http://schemas.microsoft.com/office/powerpoint/2010/main" val="256803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dirty="0"/>
              <a:t>L’Objectif est de d</a:t>
            </a:r>
            <a:r>
              <a:rPr lang="fr-FR" sz="1200" dirty="0"/>
              <a:t>évelopper des MF Innovantes répondant aux besoins et situations locales, tout en permettant d’améliorer les rendements agricoles, la résilience climatique et la qualité nutritionnelle des aliments</a:t>
            </a:r>
          </a:p>
          <a:p>
            <a:r>
              <a:rPr lang="fr-FR"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4</a:t>
            </a:fld>
            <a:endParaRPr lang="fr-FR"/>
          </a:p>
        </p:txBody>
      </p:sp>
    </p:spTree>
    <p:extLst>
      <p:ext uri="{BB962C8B-B14F-4D97-AF65-F5344CB8AC3E}">
        <p14:creationId xmlns:p14="http://schemas.microsoft.com/office/powerpoint/2010/main" val="393083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La démarche était de regrouper les agriculteurs en 6 groupes et donc par </a:t>
            </a:r>
            <a:r>
              <a:rPr lang="fr-FR" sz="1200" kern="1200" dirty="0" err="1">
                <a:solidFill>
                  <a:schemeClr val="tx1"/>
                </a:solidFill>
                <a:effectLst/>
                <a:latin typeface="+mn-lt"/>
                <a:ea typeface="+mn-ea"/>
                <a:cs typeface="+mn-cs"/>
              </a:rPr>
              <a:t>Fokontany</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Chaque groupe désigne 2 agriculteurs en mesure de prêter une parcelle de 100m</a:t>
            </a:r>
            <a:r>
              <a:rPr lang="fr-FR" baseline="30000" dirty="0">
                <a:solidFill>
                  <a:schemeClr val="tx1"/>
                </a:solidFill>
              </a:rPr>
              <a:t>2</a:t>
            </a:r>
            <a:r>
              <a:rPr lang="fr-FR" dirty="0">
                <a:solidFill>
                  <a:schemeClr val="tx1"/>
                </a:solidFill>
              </a:rPr>
              <a:t> pour faire les essais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Chaque groupe s'accorde, ensuite, sur l’élaboration de fertilisation innovante que l’on va après comparer avec des pratiques conventionnelles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Pendant cet atelier les agriculteurs ont aussi été invités à proposer déjà la quantité des MF qu’ils souhaitent appliquer pour les essais</a:t>
            </a:r>
            <a:r>
              <a:rPr lang="fr-FR" dirty="0">
                <a:effectLst/>
              </a:rPr>
              <a:t> </a:t>
            </a:r>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solidFill>
                <a:schemeClr val="tx1"/>
              </a:solidFill>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5</a:t>
            </a:fld>
            <a:endParaRPr lang="fr-FR"/>
          </a:p>
        </p:txBody>
      </p:sp>
    </p:spTree>
    <p:extLst>
      <p:ext uri="{BB962C8B-B14F-4D97-AF65-F5344CB8AC3E}">
        <p14:creationId xmlns:p14="http://schemas.microsoft.com/office/powerpoint/2010/main" val="68258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 Au total, 11 Agriculteurs ont accepté de prêter leurs terrains pour les essais.</a:t>
            </a:r>
          </a:p>
          <a:p>
            <a:pPr lvl="0"/>
            <a:r>
              <a:rPr lang="fr-FR" sz="1200" kern="1200" dirty="0">
                <a:solidFill>
                  <a:schemeClr val="tx1"/>
                </a:solidFill>
                <a:effectLst/>
                <a:latin typeface="+mn-lt"/>
                <a:ea typeface="+mn-ea"/>
                <a:cs typeface="+mn-cs"/>
              </a:rPr>
              <a:t>Comme ce qu’on peut voir, les agriculteurs d’</a:t>
            </a:r>
            <a:r>
              <a:rPr lang="fr-FR" sz="1200" kern="1200" dirty="0" err="1">
                <a:solidFill>
                  <a:schemeClr val="tx1"/>
                </a:solidFill>
                <a:effectLst/>
                <a:latin typeface="+mn-lt"/>
                <a:ea typeface="+mn-ea"/>
                <a:cs typeface="+mn-cs"/>
              </a:rPr>
              <a:t>Imerintsiatosika</a:t>
            </a:r>
            <a:r>
              <a:rPr lang="fr-FR" sz="1200" kern="1200" dirty="0">
                <a:solidFill>
                  <a:schemeClr val="tx1"/>
                </a:solidFill>
                <a:effectLst/>
                <a:latin typeface="+mn-lt"/>
                <a:ea typeface="+mn-ea"/>
                <a:cs typeface="+mn-cs"/>
              </a:rPr>
              <a:t> ont l’habitude de combiner plusieurs matières fertilisantes. Et durant l’atelier, 9 types d’assemblages de MF Innovante ont été choisies et vont être comparées à 7 MF Hab.</a:t>
            </a:r>
          </a:p>
          <a:p>
            <a:pPr lvl="0"/>
            <a:r>
              <a:rPr lang="fr-FR" sz="1200" kern="1200" dirty="0">
                <a:solidFill>
                  <a:schemeClr val="tx1"/>
                </a:solidFill>
                <a:effectLst/>
                <a:latin typeface="+mn-lt"/>
                <a:ea typeface="+mn-ea"/>
                <a:cs typeface="+mn-cs"/>
              </a:rPr>
              <a:t>Dans presque tous les assemblages, le cendre de balles de riz reste toujours présents, car elles sont largement disponibles localement, les agriculteurs les mélangent avec les fèces disponibles d’élevage (telle que les fumiers de bovins, fientes de volailles, lisier de porcs…) pour les MF Hab.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 même, pour la pratique innovante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-conçue, la majorité des agriculteurs ont opté de combiner les </a:t>
            </a:r>
            <a:r>
              <a:rPr lang="fr-FR" sz="1200" kern="1200" dirty="0" err="1">
                <a:solidFill>
                  <a:schemeClr val="tx1"/>
                </a:solidFill>
                <a:effectLst/>
                <a:latin typeface="+mn-lt"/>
                <a:ea typeface="+mn-ea"/>
                <a:cs typeface="+mn-cs"/>
              </a:rPr>
              <a:t>lombricomposts</a:t>
            </a:r>
            <a:r>
              <a:rPr lang="fr-FR" sz="1200" kern="1200" dirty="0">
                <a:solidFill>
                  <a:schemeClr val="tx1"/>
                </a:solidFill>
                <a:effectLst/>
                <a:latin typeface="+mn-lt"/>
                <a:ea typeface="+mn-ea"/>
                <a:cs typeface="+mn-cs"/>
              </a:rPr>
              <a:t> et/ ou vers de terre avec d’autres matières fertilisantes. Des groupes d’agriculteurs ont remplacé les fumures organiques habituelles par du </a:t>
            </a:r>
            <a:r>
              <a:rPr lang="fr-FR" sz="1200" kern="1200" dirty="0" err="1">
                <a:solidFill>
                  <a:schemeClr val="tx1"/>
                </a:solidFill>
                <a:effectLst/>
                <a:latin typeface="+mn-lt"/>
                <a:ea typeface="+mn-ea"/>
                <a:cs typeface="+mn-cs"/>
              </a:rPr>
              <a:t>lombricompost</a:t>
            </a:r>
            <a:r>
              <a:rPr lang="fr-FR" sz="1200" kern="1200" dirty="0">
                <a:solidFill>
                  <a:schemeClr val="tx1"/>
                </a:solidFill>
                <a:effectLst/>
                <a:latin typeface="+mn-lt"/>
                <a:ea typeface="+mn-ea"/>
                <a:cs typeface="+mn-cs"/>
              </a:rPr>
              <a:t> tout en gardant les cendres de balle de riz, d’autres ont remplacé leurs assemblages habituels par seulement du </a:t>
            </a:r>
            <a:r>
              <a:rPr lang="fr-FR" sz="1200" kern="1200" dirty="0" err="1">
                <a:solidFill>
                  <a:schemeClr val="tx1"/>
                </a:solidFill>
                <a:effectLst/>
                <a:latin typeface="+mn-lt"/>
                <a:ea typeface="+mn-ea"/>
                <a:cs typeface="+mn-cs"/>
              </a:rPr>
              <a:t>lombricompost</a:t>
            </a:r>
            <a:r>
              <a:rPr lang="fr-FR" sz="1200" kern="1200" dirty="0">
                <a:solidFill>
                  <a:schemeClr val="tx1"/>
                </a:solidFill>
                <a:effectLst/>
                <a:latin typeface="+mn-lt"/>
                <a:ea typeface="+mn-ea"/>
                <a:cs typeface="+mn-cs"/>
              </a:rPr>
              <a:t>, d’autres ont gardé leurs matières fertilisantes habituelles et ont additionné du </a:t>
            </a:r>
            <a:r>
              <a:rPr lang="fr-FR" sz="1200" kern="1200" dirty="0" err="1">
                <a:solidFill>
                  <a:schemeClr val="tx1"/>
                </a:solidFill>
                <a:effectLst/>
                <a:latin typeface="+mn-lt"/>
                <a:ea typeface="+mn-ea"/>
                <a:cs typeface="+mn-cs"/>
              </a:rPr>
              <a:t>lombricompost</a:t>
            </a:r>
            <a:r>
              <a:rPr lang="fr-FR" sz="1200" kern="1200" dirty="0">
                <a:solidFill>
                  <a:schemeClr val="tx1"/>
                </a:solidFill>
                <a:effectLst/>
                <a:latin typeface="+mn-lt"/>
                <a:ea typeface="+mn-ea"/>
                <a:cs typeface="+mn-cs"/>
              </a:rPr>
              <a:t> avec ou sans vers de terre. Les doses envisagées étaient données suivant les unités de mesures locales (</a:t>
            </a:r>
            <a:r>
              <a:rPr lang="fr-FR" sz="1200" kern="1200" dirty="0" err="1">
                <a:solidFill>
                  <a:schemeClr val="tx1"/>
                </a:solidFill>
                <a:effectLst/>
                <a:latin typeface="+mn-lt"/>
                <a:ea typeface="+mn-ea"/>
                <a:cs typeface="+mn-cs"/>
              </a:rPr>
              <a:t>Sobika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sarety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gony</a:t>
            </a:r>
            <a:r>
              <a:rPr lang="fr-FR" sz="1200" kern="1200" dirty="0">
                <a:solidFill>
                  <a:schemeClr val="tx1"/>
                </a:solidFill>
                <a:effectLst/>
                <a:latin typeface="+mn-lt"/>
                <a:ea typeface="+mn-ea"/>
                <a:cs typeface="+mn-cs"/>
              </a:rPr>
              <a:t>)</a:t>
            </a:r>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6</a:t>
            </a:fld>
            <a:endParaRPr lang="fr-FR"/>
          </a:p>
        </p:txBody>
      </p:sp>
    </p:spTree>
    <p:extLst>
      <p:ext uri="{BB962C8B-B14F-4D97-AF65-F5344CB8AC3E}">
        <p14:creationId xmlns:p14="http://schemas.microsoft.com/office/powerpoint/2010/main" val="257356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Après les discussions en salle, la mise en place des essais ont commencé par les visites et délimitations des 11 parcelles, chaque parcelle a été divisé en deux parts exacts (50m2) de chaque, l’une pour mettre les MF </a:t>
            </a:r>
            <a:r>
              <a:rPr lang="fr-FR" sz="1200" kern="1200" dirty="0" err="1">
                <a:solidFill>
                  <a:schemeClr val="tx1"/>
                </a:solidFill>
                <a:effectLst/>
                <a:latin typeface="+mn-lt"/>
                <a:ea typeface="+mn-ea"/>
                <a:cs typeface="+mn-cs"/>
              </a:rPr>
              <a:t>Hab</a:t>
            </a:r>
            <a:r>
              <a:rPr lang="fr-FR" sz="1200" kern="1200" dirty="0">
                <a:solidFill>
                  <a:schemeClr val="tx1"/>
                </a:solidFill>
                <a:effectLst/>
                <a:latin typeface="+mn-lt"/>
                <a:ea typeface="+mn-ea"/>
                <a:cs typeface="+mn-cs"/>
              </a:rPr>
              <a:t> et l’autre pour  les MF Inn</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7</a:t>
            </a:fld>
            <a:endParaRPr lang="fr-FR"/>
          </a:p>
        </p:txBody>
      </p:sp>
    </p:spTree>
    <p:extLst>
      <p:ext uri="{BB962C8B-B14F-4D97-AF65-F5344CB8AC3E}">
        <p14:creationId xmlns:p14="http://schemas.microsoft.com/office/powerpoint/2010/main" val="876281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kern="1200" dirty="0">
                <a:solidFill>
                  <a:schemeClr val="tx1"/>
                </a:solidFill>
                <a:effectLst/>
                <a:latin typeface="+mn-lt"/>
                <a:ea typeface="+mn-ea"/>
                <a:cs typeface="+mn-cs"/>
              </a:rPr>
              <a:t>Les Semis ont été ensuite réalisés entre Novembre &amp; décembre 2022  où les variétés de </a:t>
            </a:r>
            <a:r>
              <a:rPr lang="fr-FR" b="1" dirty="0"/>
              <a:t>riz utilisées étaient la même pour toutes les parcelles </a:t>
            </a:r>
            <a:r>
              <a:rPr lang="fr-FR" dirty="0"/>
              <a:t>: </a:t>
            </a:r>
            <a:r>
              <a:rPr lang="fr-FR" dirty="0" err="1"/>
              <a:t>Chhomrong</a:t>
            </a:r>
            <a:r>
              <a:rPr lang="fr-FR" dirty="0"/>
              <a:t> </a:t>
            </a:r>
            <a:r>
              <a:rPr lang="fr-FR" dirty="0" err="1"/>
              <a:t>Dhan</a:t>
            </a:r>
            <a:r>
              <a:rPr lang="fr-FR" dirty="0"/>
              <a:t> </a:t>
            </a:r>
            <a:r>
              <a:rPr lang="fr-FR" dirty="0">
                <a:solidFill>
                  <a:schemeClr val="accent1">
                    <a:lumMod val="75000"/>
                  </a:schemeClr>
                </a:solidFill>
              </a:rPr>
              <a:t>(</a:t>
            </a:r>
            <a:r>
              <a:rPr lang="fr-FR" i="1" dirty="0" err="1">
                <a:solidFill>
                  <a:schemeClr val="accent1">
                    <a:lumMod val="75000"/>
                  </a:schemeClr>
                </a:solidFill>
              </a:rPr>
              <a:t>Tsipolitra</a:t>
            </a:r>
            <a:r>
              <a:rPr lang="fr-FR" dirty="0">
                <a:solidFill>
                  <a:schemeClr val="accent1">
                    <a:lumMod val="75000"/>
                  </a:schemeClr>
                </a:solidFill>
              </a:rPr>
              <a:t>),</a:t>
            </a:r>
          </a:p>
          <a:p>
            <a:pPr lvl="0"/>
            <a:r>
              <a:rPr lang="fr-F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quantités apportées par poquet et par parcelles des matières fertilisantes ont été pesées, elles varient d’un agriculteur à un autre,  car dépendent de la disponibilité de la matière, des perceptions des agriculteurs par rapport à leur efficacité. En effet, les agriculteurs mettent moins, quand ils pensent que la matière présente une performance plus élevée (« forte »). Un apport par poquet peut aller de 8 g à 210 g de matières et pour 50m² le minimum apporté était de 13 kg et le maximum 104,5kg. </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8</a:t>
            </a:fld>
            <a:endParaRPr lang="fr-FR"/>
          </a:p>
        </p:txBody>
      </p:sp>
    </p:spTree>
    <p:extLst>
      <p:ext uri="{BB962C8B-B14F-4D97-AF65-F5344CB8AC3E}">
        <p14:creationId xmlns:p14="http://schemas.microsoft.com/office/powerpoint/2010/main" val="152990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Il a aussi  été constaté que les agriculteurs n’ont pratiquement pas de référence sur la quantité exacte (en kg) des matières qu’ils apportent réellement dans leurs parcelles vu  qu’ils ont déjà leurs propres unités de  mesures locales telles les </a:t>
            </a:r>
            <a:r>
              <a:rPr lang="fr-FR" sz="1200" i="1" kern="1200" dirty="0" err="1">
                <a:solidFill>
                  <a:schemeClr val="tx1"/>
                </a:solidFill>
                <a:effectLst/>
                <a:latin typeface="+mn-lt"/>
                <a:ea typeface="+mn-ea"/>
                <a:cs typeface="+mn-cs"/>
              </a:rPr>
              <a:t>sobika</a:t>
            </a:r>
            <a:r>
              <a:rPr lang="fr-FR" sz="1200" kern="1200" dirty="0">
                <a:solidFill>
                  <a:schemeClr val="tx1"/>
                </a:solidFill>
                <a:effectLst/>
                <a:latin typeface="+mn-lt"/>
                <a:ea typeface="+mn-ea"/>
                <a:cs typeface="+mn-cs"/>
              </a:rPr>
              <a:t>. De plus, le volume d’un </a:t>
            </a:r>
            <a:r>
              <a:rPr lang="fr-FR" sz="1200" i="1" kern="1200" dirty="0" err="1">
                <a:solidFill>
                  <a:schemeClr val="tx1"/>
                </a:solidFill>
                <a:effectLst/>
                <a:latin typeface="+mn-lt"/>
                <a:ea typeface="+mn-ea"/>
                <a:cs typeface="+mn-cs"/>
              </a:rPr>
              <a:t>sobika</a:t>
            </a:r>
            <a:r>
              <a:rPr lang="fr-FR" sz="1200" kern="1200" dirty="0">
                <a:solidFill>
                  <a:schemeClr val="tx1"/>
                </a:solidFill>
                <a:effectLst/>
                <a:latin typeface="+mn-lt"/>
                <a:ea typeface="+mn-ea"/>
                <a:cs typeface="+mn-cs"/>
              </a:rPr>
              <a:t> peut varier d’un </a:t>
            </a:r>
            <a:r>
              <a:rPr lang="fr-FR" sz="1200" kern="1200" dirty="0" err="1">
                <a:solidFill>
                  <a:schemeClr val="tx1"/>
                </a:solidFill>
                <a:effectLst/>
                <a:latin typeface="+mn-lt"/>
                <a:ea typeface="+mn-ea"/>
                <a:cs typeface="+mn-cs"/>
              </a:rPr>
              <a:t>sobika</a:t>
            </a:r>
            <a:r>
              <a:rPr lang="fr-FR" sz="1200" kern="1200" dirty="0">
                <a:solidFill>
                  <a:schemeClr val="tx1"/>
                </a:solidFill>
                <a:effectLst/>
                <a:latin typeface="+mn-lt"/>
                <a:ea typeface="+mn-ea"/>
                <a:cs typeface="+mn-cs"/>
              </a:rPr>
              <a:t> à l’autre. Alors pour se repérer, des pesées ont été faites pour avoir en termes de Kg la capacité que peuvent contenir, en général, les récipients de mesures locales. Ci-après quelques exemples et il s’agit du poids frais des matières. Un </a:t>
            </a:r>
            <a:r>
              <a:rPr lang="fr-FR" sz="1200" kern="1200" dirty="0" err="1">
                <a:solidFill>
                  <a:schemeClr val="tx1"/>
                </a:solidFill>
                <a:effectLst/>
                <a:latin typeface="+mn-lt"/>
                <a:ea typeface="+mn-ea"/>
                <a:cs typeface="+mn-cs"/>
              </a:rPr>
              <a:t>sobika</a:t>
            </a:r>
            <a:r>
              <a:rPr lang="fr-FR" sz="1200" kern="1200" dirty="0">
                <a:solidFill>
                  <a:schemeClr val="tx1"/>
                </a:solidFill>
                <a:effectLst/>
                <a:latin typeface="+mn-lt"/>
                <a:ea typeface="+mn-ea"/>
                <a:cs typeface="+mn-cs"/>
              </a:rPr>
              <a:t> standard de cendre de balle de riz correspond à 7,8kg   - </a:t>
            </a:r>
            <a:r>
              <a:rPr lang="fr-FR" dirty="0"/>
              <a:t>6,7 Kg de fientes - 8,8 Kg de lisier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DF1F8-2CBB-E54B-9C41-9A88E58E1FED}" type="slidenum">
              <a:rPr lang="fr-FR" smtClean="0"/>
              <a:t>9</a:t>
            </a:fld>
            <a:endParaRPr lang="fr-FR"/>
          </a:p>
        </p:txBody>
      </p:sp>
    </p:spTree>
    <p:extLst>
      <p:ext uri="{BB962C8B-B14F-4D97-AF65-F5344CB8AC3E}">
        <p14:creationId xmlns:p14="http://schemas.microsoft.com/office/powerpoint/2010/main" val="186012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9C871-FF33-034C-09DC-207224ABA18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9F6C3CF-C11A-AAD9-6DF9-8A17FE803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FD1CAB8-3942-6F9A-C563-C0F61FDA2E9F}"/>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76B80557-7718-4E78-7DB5-840CB00E8A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DBC19E-E73A-BDA4-51AE-A8F9D2C820F5}"/>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227424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6F945-F0DA-9170-051B-608B724F127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D8EA6C3-774E-027D-D873-CCC77EB2462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A9511B-CB40-0F31-DBB2-1BCD8780AFC2}"/>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71E3C839-12A4-44AA-581D-70516CB147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87B184-0898-6D31-4B2F-1CFE4CB6138E}"/>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96025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D2424DC-6E21-CD38-3F74-2B38FEB53EF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9F7D53-6686-6053-47FC-5A5F487C656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7AD475-8135-9286-C395-28F97BF77D2A}"/>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2E37758B-1995-5F1A-C637-BD699CDA87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C372E1-5145-9837-F38B-A56888967D40}"/>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92732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4BA1C-3A1D-CD05-BE80-C99FEEA84D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AC7A97-9C3D-6F1A-C57C-1BBF88EFEFC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726E9A-9E4C-F681-1F10-45506A107ACE}"/>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19841564-6866-CB9A-7E21-F006383E3C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D8E93F-94BB-79CE-E07F-D27E67E6D441}"/>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58325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28B216-339B-4826-39AA-6E32C7B1985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E7E915D-42F0-F8B1-0950-987CBEFEED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12F233-F815-D953-0270-43A0EC45EFD8}"/>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09DAD435-BB47-4FF5-BD6E-B7C6C11EAE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29253C-C723-1471-83A0-B4548E6C3B64}"/>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15556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B7D817-1C68-11D1-57FC-7751016447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EF999BC-114B-86E3-EA9A-A2B43BAFA3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36835F0-B95B-F5EF-A9CA-13E2D45E9E0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B7C99CA-764C-81E8-3C3E-1ED82F9E6F9F}"/>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6" name="Espace réservé du pied de page 5">
            <a:extLst>
              <a:ext uri="{FF2B5EF4-FFF2-40B4-BE49-F238E27FC236}">
                <a16:creationId xmlns:a16="http://schemas.microsoft.com/office/drawing/2014/main" id="{A61E2F6E-65FF-2195-51B2-D0818C74E5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776962-F7E2-C0E3-25D5-E84A27422CAD}"/>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37505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218AF-2D72-28BA-9BA9-139E15899DE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241D04A-7B68-625D-E1D9-1937CA7E3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27FBAB8-516D-0F8D-2AAE-9134E75D283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D24856-CFAC-0465-F60A-411F1E277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E9F9F5B-C055-DEA7-FA21-9D3D35E8367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68AF66-CF53-3C65-A624-FABF831C0671}"/>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8" name="Espace réservé du pied de page 7">
            <a:extLst>
              <a:ext uri="{FF2B5EF4-FFF2-40B4-BE49-F238E27FC236}">
                <a16:creationId xmlns:a16="http://schemas.microsoft.com/office/drawing/2014/main" id="{31634459-F7EC-1678-69A2-628F79305FB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B44A0F6-1EC1-822C-A80F-3DD302E6FDE3}"/>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166769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1E57F6-80BC-8A8B-5302-D8551613626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63CACA-1F92-288F-97AE-70D5A5A44C5A}"/>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4" name="Espace réservé du pied de page 3">
            <a:extLst>
              <a:ext uri="{FF2B5EF4-FFF2-40B4-BE49-F238E27FC236}">
                <a16:creationId xmlns:a16="http://schemas.microsoft.com/office/drawing/2014/main" id="{9D167A81-5D03-C2ED-475E-6F10E73EB73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0F03805-356E-2FE9-648B-EC614CCE11F1}"/>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203210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0D5CF2-EB3E-53AD-D476-BA23B6C83B92}"/>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3" name="Espace réservé du pied de page 2">
            <a:extLst>
              <a:ext uri="{FF2B5EF4-FFF2-40B4-BE49-F238E27FC236}">
                <a16:creationId xmlns:a16="http://schemas.microsoft.com/office/drawing/2014/main" id="{B1C40BC6-71F2-32F5-4808-C8D38AE6624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85125E-CDD6-C9FD-4E52-933E2AC51E83}"/>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54851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24754-5505-6CD6-1CCD-534328C170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73EE823-A9D8-6800-1EBF-C418A0DCA3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87F99C-4FF7-0B6C-53F4-AAF51581E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7B0260-94E5-D07A-CF19-418844C9839A}"/>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6" name="Espace réservé du pied de page 5">
            <a:extLst>
              <a:ext uri="{FF2B5EF4-FFF2-40B4-BE49-F238E27FC236}">
                <a16:creationId xmlns:a16="http://schemas.microsoft.com/office/drawing/2014/main" id="{CD5D4E2D-A188-7B06-064A-7C7FF6B0D8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3BCD0F-208D-C02F-F7E2-B6132AD82814}"/>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4119302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D46937-F30F-6E9B-33A3-BBC28F9716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75CBEDB-8528-3C70-ECF9-12B1FD0EF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5AD1CAF-8E31-FA39-FAC4-6BD40989D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139573-BE84-A198-748F-043E553D7D58}"/>
              </a:ext>
            </a:extLst>
          </p:cNvPr>
          <p:cNvSpPr>
            <a:spLocks noGrp="1"/>
          </p:cNvSpPr>
          <p:nvPr>
            <p:ph type="dt" sz="half" idx="10"/>
          </p:nvPr>
        </p:nvSpPr>
        <p:spPr/>
        <p:txBody>
          <a:bodyPr/>
          <a:lstStyle/>
          <a:p>
            <a:fld id="{74E25CB9-DB35-3246-ABFE-3A10FF671CE0}" type="datetimeFigureOut">
              <a:rPr lang="fr-FR" smtClean="0"/>
              <a:t>10/10/2023</a:t>
            </a:fld>
            <a:endParaRPr lang="fr-FR"/>
          </a:p>
        </p:txBody>
      </p:sp>
      <p:sp>
        <p:nvSpPr>
          <p:cNvPr id="6" name="Espace réservé du pied de page 5">
            <a:extLst>
              <a:ext uri="{FF2B5EF4-FFF2-40B4-BE49-F238E27FC236}">
                <a16:creationId xmlns:a16="http://schemas.microsoft.com/office/drawing/2014/main" id="{4A737500-0B1F-1F31-0747-EB027FC3D8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912511-D09A-47A0-58B0-A97EDC578263}"/>
              </a:ext>
            </a:extLst>
          </p:cNvPr>
          <p:cNvSpPr>
            <a:spLocks noGrp="1"/>
          </p:cNvSpPr>
          <p:nvPr>
            <p:ph type="sldNum" sz="quarter" idx="12"/>
          </p:nvPr>
        </p:nvSpPr>
        <p:spPr/>
        <p:txBody>
          <a:bodyPr/>
          <a:lstStyle/>
          <a:p>
            <a:fld id="{8088C177-D553-454B-BA4E-DC15B7FF01EF}" type="slidenum">
              <a:rPr lang="fr-FR" smtClean="0"/>
              <a:t>‹N°›</a:t>
            </a:fld>
            <a:endParaRPr lang="fr-FR"/>
          </a:p>
        </p:txBody>
      </p:sp>
    </p:spTree>
    <p:extLst>
      <p:ext uri="{BB962C8B-B14F-4D97-AF65-F5344CB8AC3E}">
        <p14:creationId xmlns:p14="http://schemas.microsoft.com/office/powerpoint/2010/main" val="360857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1DAF7E-38CB-98AA-CD3F-DBB1F7A73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D52C1BD-04C4-1E21-821B-1FE0ED09B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5A38AD9-2F09-97E1-B4D8-9A62AE9D4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25CB9-DB35-3246-ABFE-3A10FF671CE0}" type="datetimeFigureOut">
              <a:rPr lang="fr-FR" smtClean="0"/>
              <a:t>10/10/2023</a:t>
            </a:fld>
            <a:endParaRPr lang="fr-FR"/>
          </a:p>
        </p:txBody>
      </p:sp>
      <p:sp>
        <p:nvSpPr>
          <p:cNvPr id="5" name="Espace réservé du pied de page 4">
            <a:extLst>
              <a:ext uri="{FF2B5EF4-FFF2-40B4-BE49-F238E27FC236}">
                <a16:creationId xmlns:a16="http://schemas.microsoft.com/office/drawing/2014/main" id="{DA5132F6-7279-0AA5-E2E2-707F306B6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3681BD-7E6C-9A41-1B15-AC263E1A90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8C177-D553-454B-BA4E-DC15B7FF01EF}" type="slidenum">
              <a:rPr lang="fr-FR" smtClean="0"/>
              <a:t>‹N°›</a:t>
            </a:fld>
            <a:endParaRPr lang="fr-FR"/>
          </a:p>
        </p:txBody>
      </p:sp>
    </p:spTree>
    <p:extLst>
      <p:ext uri="{BB962C8B-B14F-4D97-AF65-F5344CB8AC3E}">
        <p14:creationId xmlns:p14="http://schemas.microsoft.com/office/powerpoint/2010/main" val="1536453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image" Target="../media/image12.tiff"/><Relationship Id="rId3" Type="http://schemas.openxmlformats.org/officeDocument/2006/relationships/tags" Target="../tags/tag25.xml"/><Relationship Id="rId21" Type="http://schemas.openxmlformats.org/officeDocument/2006/relationships/image" Target="../media/image43.jpeg"/><Relationship Id="rId7" Type="http://schemas.openxmlformats.org/officeDocument/2006/relationships/image" Target="../media/image8.png"/><Relationship Id="rId12" Type="http://schemas.microsoft.com/office/2007/relationships/diagramDrawing" Target="../diagrams/drawing16.xml"/><Relationship Id="rId17" Type="http://schemas.microsoft.com/office/2007/relationships/diagramDrawing" Target="../diagrams/drawing17.xml"/><Relationship Id="rId25" Type="http://schemas.openxmlformats.org/officeDocument/2006/relationships/image" Target="../media/image47.jpeg"/><Relationship Id="rId2" Type="http://schemas.openxmlformats.org/officeDocument/2006/relationships/tags" Target="../tags/tag24.xml"/><Relationship Id="rId16" Type="http://schemas.openxmlformats.org/officeDocument/2006/relationships/diagramColors" Target="../diagrams/colors17.xml"/><Relationship Id="rId20" Type="http://schemas.openxmlformats.org/officeDocument/2006/relationships/image" Target="../media/image42.jpeg"/><Relationship Id="rId1" Type="http://schemas.openxmlformats.org/officeDocument/2006/relationships/tags" Target="../tags/tag23.xml"/><Relationship Id="rId6" Type="http://schemas.openxmlformats.org/officeDocument/2006/relationships/image" Target="../media/image41.jpeg"/><Relationship Id="rId11" Type="http://schemas.openxmlformats.org/officeDocument/2006/relationships/diagramColors" Target="../diagrams/colors16.xml"/><Relationship Id="rId24" Type="http://schemas.openxmlformats.org/officeDocument/2006/relationships/image" Target="../media/image46.jpeg"/><Relationship Id="rId5" Type="http://schemas.openxmlformats.org/officeDocument/2006/relationships/notesSlide" Target="../notesSlides/notesSlide10.xml"/><Relationship Id="rId15" Type="http://schemas.openxmlformats.org/officeDocument/2006/relationships/diagramQuickStyle" Target="../diagrams/quickStyle17.xml"/><Relationship Id="rId23" Type="http://schemas.openxmlformats.org/officeDocument/2006/relationships/image" Target="../media/image45.jpeg"/><Relationship Id="rId10" Type="http://schemas.openxmlformats.org/officeDocument/2006/relationships/diagramQuickStyle" Target="../diagrams/quickStyle16.xml"/><Relationship Id="rId19" Type="http://schemas.openxmlformats.org/officeDocument/2006/relationships/image" Target="../media/image13.tiff"/><Relationship Id="rId4" Type="http://schemas.openxmlformats.org/officeDocument/2006/relationships/slideLayout" Target="../slideLayouts/slideLayout1.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18" Type="http://schemas.openxmlformats.org/officeDocument/2006/relationships/image" Target="../media/image13.tiff"/><Relationship Id="rId3" Type="http://schemas.openxmlformats.org/officeDocument/2006/relationships/tags" Target="../tags/tag28.xml"/><Relationship Id="rId7" Type="http://schemas.openxmlformats.org/officeDocument/2006/relationships/diagramData" Target="../diagrams/data18.xml"/><Relationship Id="rId12" Type="http://schemas.openxmlformats.org/officeDocument/2006/relationships/diagramData" Target="../diagrams/data19.xml"/><Relationship Id="rId17" Type="http://schemas.openxmlformats.org/officeDocument/2006/relationships/image" Target="../media/image12.tiff"/><Relationship Id="rId2" Type="http://schemas.openxmlformats.org/officeDocument/2006/relationships/tags" Target="../tags/tag27.xml"/><Relationship Id="rId16" Type="http://schemas.microsoft.com/office/2007/relationships/diagramDrawing" Target="../diagrams/drawing19.xml"/><Relationship Id="rId1" Type="http://schemas.openxmlformats.org/officeDocument/2006/relationships/tags" Target="../tags/tag26.xml"/><Relationship Id="rId6" Type="http://schemas.openxmlformats.org/officeDocument/2006/relationships/image" Target="../media/image8.png"/><Relationship Id="rId11" Type="http://schemas.microsoft.com/office/2007/relationships/diagramDrawing" Target="../diagrams/drawing18.xml"/><Relationship Id="rId5" Type="http://schemas.openxmlformats.org/officeDocument/2006/relationships/notesSlide" Target="../notesSlides/notesSlide11.xml"/><Relationship Id="rId15" Type="http://schemas.openxmlformats.org/officeDocument/2006/relationships/diagramColors" Target="../diagrams/colors19.xml"/><Relationship Id="rId10" Type="http://schemas.openxmlformats.org/officeDocument/2006/relationships/diagramColors" Target="../diagrams/colors18.xml"/><Relationship Id="rId19" Type="http://schemas.openxmlformats.org/officeDocument/2006/relationships/image" Target="../media/image48.emf"/><Relationship Id="rId4" Type="http://schemas.openxmlformats.org/officeDocument/2006/relationships/slideLayout" Target="../slideLayouts/slideLayout1.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18" Type="http://schemas.openxmlformats.org/officeDocument/2006/relationships/image" Target="../media/image13.tiff"/><Relationship Id="rId3" Type="http://schemas.openxmlformats.org/officeDocument/2006/relationships/tags" Target="../tags/tag31.xml"/><Relationship Id="rId7" Type="http://schemas.openxmlformats.org/officeDocument/2006/relationships/diagramData" Target="../diagrams/data20.xml"/><Relationship Id="rId12" Type="http://schemas.openxmlformats.org/officeDocument/2006/relationships/diagramData" Target="../diagrams/data21.xml"/><Relationship Id="rId17" Type="http://schemas.openxmlformats.org/officeDocument/2006/relationships/image" Target="../media/image12.tiff"/><Relationship Id="rId2" Type="http://schemas.openxmlformats.org/officeDocument/2006/relationships/tags" Target="../tags/tag30.xml"/><Relationship Id="rId16" Type="http://schemas.microsoft.com/office/2007/relationships/diagramDrawing" Target="../diagrams/drawing21.xml"/><Relationship Id="rId1" Type="http://schemas.openxmlformats.org/officeDocument/2006/relationships/tags" Target="../tags/tag29.xml"/><Relationship Id="rId6" Type="http://schemas.openxmlformats.org/officeDocument/2006/relationships/image" Target="../media/image8.png"/><Relationship Id="rId11" Type="http://schemas.microsoft.com/office/2007/relationships/diagramDrawing" Target="../diagrams/drawing20.xml"/><Relationship Id="rId5" Type="http://schemas.openxmlformats.org/officeDocument/2006/relationships/notesSlide" Target="../notesSlides/notesSlide12.xml"/><Relationship Id="rId15" Type="http://schemas.openxmlformats.org/officeDocument/2006/relationships/diagramColors" Target="../diagrams/colors21.xml"/><Relationship Id="rId10" Type="http://schemas.openxmlformats.org/officeDocument/2006/relationships/diagramColors" Target="../diagrams/colors20.xml"/><Relationship Id="rId19" Type="http://schemas.openxmlformats.org/officeDocument/2006/relationships/image" Target="../media/image49.emf"/><Relationship Id="rId4" Type="http://schemas.openxmlformats.org/officeDocument/2006/relationships/slideLayout" Target="../slideLayouts/slideLayout1.xml"/><Relationship Id="rId9" Type="http://schemas.openxmlformats.org/officeDocument/2006/relationships/diagramQuickStyle" Target="../diagrams/quickStyle20.xml"/><Relationship Id="rId14" Type="http://schemas.openxmlformats.org/officeDocument/2006/relationships/diagramQuickStyle" Target="../diagrams/quickStyle2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18" Type="http://schemas.openxmlformats.org/officeDocument/2006/relationships/image" Target="../media/image13.tiff"/><Relationship Id="rId3" Type="http://schemas.openxmlformats.org/officeDocument/2006/relationships/tags" Target="../tags/tag34.xml"/><Relationship Id="rId21" Type="http://schemas.openxmlformats.org/officeDocument/2006/relationships/image" Target="../media/image52.jpeg"/><Relationship Id="rId7" Type="http://schemas.openxmlformats.org/officeDocument/2006/relationships/diagramData" Target="../diagrams/data22.xml"/><Relationship Id="rId12" Type="http://schemas.openxmlformats.org/officeDocument/2006/relationships/diagramData" Target="../diagrams/data23.xml"/><Relationship Id="rId17" Type="http://schemas.openxmlformats.org/officeDocument/2006/relationships/image" Target="../media/image12.tiff"/><Relationship Id="rId25" Type="http://schemas.openxmlformats.org/officeDocument/2006/relationships/image" Target="../media/image56.png"/><Relationship Id="rId2" Type="http://schemas.openxmlformats.org/officeDocument/2006/relationships/tags" Target="../tags/tag33.xml"/><Relationship Id="rId16" Type="http://schemas.microsoft.com/office/2007/relationships/diagramDrawing" Target="../diagrams/drawing23.xml"/><Relationship Id="rId20" Type="http://schemas.openxmlformats.org/officeDocument/2006/relationships/image" Target="../media/image51.jpeg"/><Relationship Id="rId1" Type="http://schemas.openxmlformats.org/officeDocument/2006/relationships/tags" Target="../tags/tag32.xml"/><Relationship Id="rId6" Type="http://schemas.openxmlformats.org/officeDocument/2006/relationships/image" Target="../media/image8.png"/><Relationship Id="rId11" Type="http://schemas.microsoft.com/office/2007/relationships/diagramDrawing" Target="../diagrams/drawing22.xml"/><Relationship Id="rId24" Type="http://schemas.openxmlformats.org/officeDocument/2006/relationships/image" Target="../media/image55.jpeg"/><Relationship Id="rId5" Type="http://schemas.openxmlformats.org/officeDocument/2006/relationships/notesSlide" Target="../notesSlides/notesSlide13.xml"/><Relationship Id="rId15" Type="http://schemas.openxmlformats.org/officeDocument/2006/relationships/diagramColors" Target="../diagrams/colors23.xml"/><Relationship Id="rId23" Type="http://schemas.openxmlformats.org/officeDocument/2006/relationships/image" Target="../media/image54.jpeg"/><Relationship Id="rId10" Type="http://schemas.openxmlformats.org/officeDocument/2006/relationships/diagramColors" Target="../diagrams/colors22.xml"/><Relationship Id="rId19" Type="http://schemas.openxmlformats.org/officeDocument/2006/relationships/image" Target="../media/image50.jpeg"/><Relationship Id="rId4" Type="http://schemas.openxmlformats.org/officeDocument/2006/relationships/slideLayout" Target="../slideLayouts/slideLayout1.xml"/><Relationship Id="rId9" Type="http://schemas.openxmlformats.org/officeDocument/2006/relationships/diagramQuickStyle" Target="../diagrams/quickStyle22.xml"/><Relationship Id="rId14" Type="http://schemas.openxmlformats.org/officeDocument/2006/relationships/diagramQuickStyle" Target="../diagrams/quickStyle23.xml"/><Relationship Id="rId22"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diagramData" Target="../diagrams/data25.xml"/><Relationship Id="rId18" Type="http://schemas.openxmlformats.org/officeDocument/2006/relationships/image" Target="../media/image12.tiff"/><Relationship Id="rId3" Type="http://schemas.openxmlformats.org/officeDocument/2006/relationships/tags" Target="../tags/tag37.xml"/><Relationship Id="rId21" Type="http://schemas.openxmlformats.org/officeDocument/2006/relationships/image" Target="../media/image59.jpeg"/><Relationship Id="rId7" Type="http://schemas.openxmlformats.org/officeDocument/2006/relationships/image" Target="../media/image8.png"/><Relationship Id="rId12" Type="http://schemas.microsoft.com/office/2007/relationships/diagramDrawing" Target="../diagrams/drawing24.xml"/><Relationship Id="rId17" Type="http://schemas.microsoft.com/office/2007/relationships/diagramDrawing" Target="../diagrams/drawing25.xml"/><Relationship Id="rId2" Type="http://schemas.openxmlformats.org/officeDocument/2006/relationships/tags" Target="../tags/tag36.xml"/><Relationship Id="rId16" Type="http://schemas.openxmlformats.org/officeDocument/2006/relationships/diagramColors" Target="../diagrams/colors25.xml"/><Relationship Id="rId20" Type="http://schemas.openxmlformats.org/officeDocument/2006/relationships/image" Target="../media/image58.jpeg"/><Relationship Id="rId1" Type="http://schemas.openxmlformats.org/officeDocument/2006/relationships/tags" Target="../tags/tag35.xml"/><Relationship Id="rId6" Type="http://schemas.openxmlformats.org/officeDocument/2006/relationships/image" Target="../media/image57.jpeg"/><Relationship Id="rId11" Type="http://schemas.openxmlformats.org/officeDocument/2006/relationships/diagramColors" Target="../diagrams/colors24.xml"/><Relationship Id="rId5" Type="http://schemas.openxmlformats.org/officeDocument/2006/relationships/notesSlide" Target="../notesSlides/notesSlide14.xml"/><Relationship Id="rId15" Type="http://schemas.openxmlformats.org/officeDocument/2006/relationships/diagramQuickStyle" Target="../diagrams/quickStyle25.xml"/><Relationship Id="rId23" Type="http://schemas.openxmlformats.org/officeDocument/2006/relationships/image" Target="../media/image61.jpeg"/><Relationship Id="rId10" Type="http://schemas.openxmlformats.org/officeDocument/2006/relationships/diagramQuickStyle" Target="../diagrams/quickStyle24.xml"/><Relationship Id="rId19" Type="http://schemas.openxmlformats.org/officeDocument/2006/relationships/image" Target="../media/image13.tiff"/><Relationship Id="rId4" Type="http://schemas.openxmlformats.org/officeDocument/2006/relationships/slideLayout" Target="../slideLayouts/slideLayout1.xml"/><Relationship Id="rId9" Type="http://schemas.openxmlformats.org/officeDocument/2006/relationships/diagramLayout" Target="../diagrams/layout24.xml"/><Relationship Id="rId14" Type="http://schemas.openxmlformats.org/officeDocument/2006/relationships/diagramLayout" Target="../diagrams/layout25.xml"/><Relationship Id="rId22"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0.tiff"/><Relationship Id="rId5" Type="http://schemas.openxmlformats.org/officeDocument/2006/relationships/diagramData" Target="../diagrams/data1.xml"/><Relationship Id="rId10" Type="http://schemas.openxmlformats.org/officeDocument/2006/relationships/image" Target="../media/image9.tiff"/><Relationship Id="rId4" Type="http://schemas.openxmlformats.org/officeDocument/2006/relationships/image" Target="../media/image8.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2.tiff"/><Relationship Id="rId3" Type="http://schemas.openxmlformats.org/officeDocument/2006/relationships/tags" Target="../tags/tag4.xml"/><Relationship Id="rId21" Type="http://schemas.openxmlformats.org/officeDocument/2006/relationships/image" Target="../media/image15.jpeg"/><Relationship Id="rId7" Type="http://schemas.openxmlformats.org/officeDocument/2006/relationships/image" Target="../media/image8.pn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tags" Target="../tags/tag3.xml"/><Relationship Id="rId16" Type="http://schemas.openxmlformats.org/officeDocument/2006/relationships/diagramColors" Target="../diagrams/colors3.xml"/><Relationship Id="rId20" Type="http://schemas.openxmlformats.org/officeDocument/2006/relationships/image" Target="../media/image14.tiff"/><Relationship Id="rId1" Type="http://schemas.openxmlformats.org/officeDocument/2006/relationships/tags" Target="../tags/tag2.xml"/><Relationship Id="rId6" Type="http://schemas.openxmlformats.org/officeDocument/2006/relationships/image" Target="../media/image11.jpeg"/><Relationship Id="rId11" Type="http://schemas.openxmlformats.org/officeDocument/2006/relationships/diagramColors" Target="../diagrams/colors2.xml"/><Relationship Id="rId5" Type="http://schemas.openxmlformats.org/officeDocument/2006/relationships/notesSlide" Target="../notesSlides/notesSlide3.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13.tiff"/><Relationship Id="rId4" Type="http://schemas.openxmlformats.org/officeDocument/2006/relationships/slideLayout" Target="../slideLayouts/slide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image" Target="../media/image13.tiff"/><Relationship Id="rId3" Type="http://schemas.openxmlformats.org/officeDocument/2006/relationships/tags" Target="../tags/tag7.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12.tiff"/><Relationship Id="rId2" Type="http://schemas.openxmlformats.org/officeDocument/2006/relationships/tags" Target="../tags/tag6.xml"/><Relationship Id="rId16" Type="http://schemas.microsoft.com/office/2007/relationships/diagramDrawing" Target="../diagrams/drawing5.xml"/><Relationship Id="rId1" Type="http://schemas.openxmlformats.org/officeDocument/2006/relationships/tags" Target="../tags/tag5.xml"/><Relationship Id="rId6" Type="http://schemas.openxmlformats.org/officeDocument/2006/relationships/image" Target="../media/image8.png"/><Relationship Id="rId11" Type="http://schemas.microsoft.com/office/2007/relationships/diagramDrawing" Target="../diagrams/drawing4.xml"/><Relationship Id="rId5" Type="http://schemas.openxmlformats.org/officeDocument/2006/relationships/notesSlide" Target="../notesSlides/notesSlide4.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slideLayout" Target="../slideLayouts/slideLayout1.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image" Target="../media/image13.tiff"/><Relationship Id="rId3" Type="http://schemas.openxmlformats.org/officeDocument/2006/relationships/tags" Target="../tags/tag10.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image" Target="../media/image12.tiff"/><Relationship Id="rId2" Type="http://schemas.openxmlformats.org/officeDocument/2006/relationships/tags" Target="../tags/tag9.xml"/><Relationship Id="rId16" Type="http://schemas.microsoft.com/office/2007/relationships/diagramDrawing" Target="../diagrams/drawing7.xml"/><Relationship Id="rId1" Type="http://schemas.openxmlformats.org/officeDocument/2006/relationships/tags" Target="../tags/tag8.xml"/><Relationship Id="rId6" Type="http://schemas.openxmlformats.org/officeDocument/2006/relationships/image" Target="../media/image8.png"/><Relationship Id="rId11" Type="http://schemas.microsoft.com/office/2007/relationships/diagramDrawing" Target="../diagrams/drawing6.xml"/><Relationship Id="rId5" Type="http://schemas.openxmlformats.org/officeDocument/2006/relationships/notesSlide" Target="../notesSlides/notesSlide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slideLayout" Target="../slideLayouts/slideLayout1.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image" Target="../media/image13.tiff"/><Relationship Id="rId3" Type="http://schemas.openxmlformats.org/officeDocument/2006/relationships/tags" Target="../tags/tag13.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image" Target="../media/image12.tiff"/><Relationship Id="rId2" Type="http://schemas.openxmlformats.org/officeDocument/2006/relationships/tags" Target="../tags/tag12.xml"/><Relationship Id="rId16" Type="http://schemas.microsoft.com/office/2007/relationships/diagramDrawing" Target="../diagrams/drawing9.xml"/><Relationship Id="rId1" Type="http://schemas.openxmlformats.org/officeDocument/2006/relationships/tags" Target="../tags/tag11.xml"/><Relationship Id="rId6" Type="http://schemas.openxmlformats.org/officeDocument/2006/relationships/image" Target="../media/image8.png"/><Relationship Id="rId11" Type="http://schemas.microsoft.com/office/2007/relationships/diagramDrawing" Target="../diagrams/drawing8.xml"/><Relationship Id="rId5" Type="http://schemas.openxmlformats.org/officeDocument/2006/relationships/notesSlide" Target="../notesSlides/notesSlide6.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slideLayout" Target="../slideLayouts/slideLayout1.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18" Type="http://schemas.openxmlformats.org/officeDocument/2006/relationships/image" Target="../media/image13.tiff"/><Relationship Id="rId26" Type="http://schemas.openxmlformats.org/officeDocument/2006/relationships/image" Target="../media/image24.jpeg"/><Relationship Id="rId3" Type="http://schemas.openxmlformats.org/officeDocument/2006/relationships/tags" Target="../tags/tag16.xml"/><Relationship Id="rId21" Type="http://schemas.openxmlformats.org/officeDocument/2006/relationships/image" Target="../media/image19.jpeg"/><Relationship Id="rId7" Type="http://schemas.openxmlformats.org/officeDocument/2006/relationships/diagramData" Target="../diagrams/data10.xml"/><Relationship Id="rId12" Type="http://schemas.openxmlformats.org/officeDocument/2006/relationships/diagramData" Target="../diagrams/data11.xml"/><Relationship Id="rId17" Type="http://schemas.openxmlformats.org/officeDocument/2006/relationships/image" Target="../media/image12.tiff"/><Relationship Id="rId25" Type="http://schemas.openxmlformats.org/officeDocument/2006/relationships/image" Target="../media/image23.jpeg"/><Relationship Id="rId2" Type="http://schemas.openxmlformats.org/officeDocument/2006/relationships/tags" Target="../tags/tag15.xml"/><Relationship Id="rId16" Type="http://schemas.microsoft.com/office/2007/relationships/diagramDrawing" Target="../diagrams/drawing11.xml"/><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tags" Target="../tags/tag14.xml"/><Relationship Id="rId6" Type="http://schemas.openxmlformats.org/officeDocument/2006/relationships/image" Target="../media/image8.png"/><Relationship Id="rId11" Type="http://schemas.microsoft.com/office/2007/relationships/diagramDrawing" Target="../diagrams/drawing10.xml"/><Relationship Id="rId24" Type="http://schemas.openxmlformats.org/officeDocument/2006/relationships/image" Target="../media/image22.jpeg"/><Relationship Id="rId5" Type="http://schemas.openxmlformats.org/officeDocument/2006/relationships/notesSlide" Target="../notesSlides/notesSlide7.xml"/><Relationship Id="rId15" Type="http://schemas.openxmlformats.org/officeDocument/2006/relationships/diagramColors" Target="../diagrams/colors11.xml"/><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diagramColors" Target="../diagrams/colors10.xml"/><Relationship Id="rId19" Type="http://schemas.openxmlformats.org/officeDocument/2006/relationships/image" Target="../media/image17.jpeg"/><Relationship Id="rId4" Type="http://schemas.openxmlformats.org/officeDocument/2006/relationships/slideLayout" Target="../slideLayouts/slideLayout1.xml"/><Relationship Id="rId9" Type="http://schemas.openxmlformats.org/officeDocument/2006/relationships/diagramQuickStyle" Target="../diagrams/quickStyle10.xml"/><Relationship Id="rId14" Type="http://schemas.openxmlformats.org/officeDocument/2006/relationships/diagramQuickStyle" Target="../diagrams/quickStyle11.xml"/><Relationship Id="rId22" Type="http://schemas.openxmlformats.org/officeDocument/2006/relationships/image" Target="../media/image20.jpeg"/><Relationship Id="rId27"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image" Target="../media/image13.tiff"/><Relationship Id="rId26" Type="http://schemas.openxmlformats.org/officeDocument/2006/relationships/image" Target="../media/image35.jpeg"/><Relationship Id="rId3" Type="http://schemas.openxmlformats.org/officeDocument/2006/relationships/tags" Target="../tags/tag19.xml"/><Relationship Id="rId21" Type="http://schemas.openxmlformats.org/officeDocument/2006/relationships/image" Target="../media/image30.jpeg"/><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image" Target="../media/image12.tiff"/><Relationship Id="rId25" Type="http://schemas.openxmlformats.org/officeDocument/2006/relationships/image" Target="../media/image34.jpeg"/><Relationship Id="rId2" Type="http://schemas.openxmlformats.org/officeDocument/2006/relationships/tags" Target="../tags/tag18.xml"/><Relationship Id="rId16" Type="http://schemas.microsoft.com/office/2007/relationships/diagramDrawing" Target="../diagrams/drawing13.xml"/><Relationship Id="rId20" Type="http://schemas.openxmlformats.org/officeDocument/2006/relationships/image" Target="../media/image29.jpeg"/><Relationship Id="rId1" Type="http://schemas.openxmlformats.org/officeDocument/2006/relationships/tags" Target="../tags/tag17.xml"/><Relationship Id="rId6" Type="http://schemas.openxmlformats.org/officeDocument/2006/relationships/image" Target="../media/image8.png"/><Relationship Id="rId11" Type="http://schemas.microsoft.com/office/2007/relationships/diagramDrawing" Target="../diagrams/drawing12.xml"/><Relationship Id="rId24" Type="http://schemas.openxmlformats.org/officeDocument/2006/relationships/image" Target="../media/image33.jpeg"/><Relationship Id="rId5" Type="http://schemas.openxmlformats.org/officeDocument/2006/relationships/notesSlide" Target="../notesSlides/notesSlide8.xml"/><Relationship Id="rId15" Type="http://schemas.openxmlformats.org/officeDocument/2006/relationships/diagramColors" Target="../diagrams/colors13.xml"/><Relationship Id="rId23" Type="http://schemas.openxmlformats.org/officeDocument/2006/relationships/image" Target="../media/image32.jpeg"/><Relationship Id="rId28" Type="http://schemas.openxmlformats.org/officeDocument/2006/relationships/image" Target="../media/image37.jpeg"/><Relationship Id="rId10" Type="http://schemas.openxmlformats.org/officeDocument/2006/relationships/diagramColors" Target="../diagrams/colors12.xml"/><Relationship Id="rId19" Type="http://schemas.openxmlformats.org/officeDocument/2006/relationships/image" Target="../media/image28.jpeg"/><Relationship Id="rId4" Type="http://schemas.openxmlformats.org/officeDocument/2006/relationships/slideLayout" Target="../slideLayouts/slideLayout1.xml"/><Relationship Id="rId9" Type="http://schemas.openxmlformats.org/officeDocument/2006/relationships/diagramQuickStyle" Target="../diagrams/quickStyle12.xml"/><Relationship Id="rId14" Type="http://schemas.openxmlformats.org/officeDocument/2006/relationships/diagramQuickStyle" Target="../diagrams/quickStyle13.xml"/><Relationship Id="rId22" Type="http://schemas.openxmlformats.org/officeDocument/2006/relationships/image" Target="../media/image31.jpeg"/><Relationship Id="rId27"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18" Type="http://schemas.openxmlformats.org/officeDocument/2006/relationships/image" Target="../media/image13.tiff"/><Relationship Id="rId3" Type="http://schemas.openxmlformats.org/officeDocument/2006/relationships/tags" Target="../tags/tag22.xml"/><Relationship Id="rId21" Type="http://schemas.openxmlformats.org/officeDocument/2006/relationships/image" Target="../media/image40.png"/><Relationship Id="rId7" Type="http://schemas.openxmlformats.org/officeDocument/2006/relationships/diagramData" Target="../diagrams/data14.xml"/><Relationship Id="rId12" Type="http://schemas.openxmlformats.org/officeDocument/2006/relationships/diagramData" Target="../diagrams/data15.xml"/><Relationship Id="rId17" Type="http://schemas.openxmlformats.org/officeDocument/2006/relationships/image" Target="../media/image12.tiff"/><Relationship Id="rId2" Type="http://schemas.openxmlformats.org/officeDocument/2006/relationships/tags" Target="../tags/tag21.xml"/><Relationship Id="rId16" Type="http://schemas.microsoft.com/office/2007/relationships/diagramDrawing" Target="../diagrams/drawing15.xml"/><Relationship Id="rId20" Type="http://schemas.openxmlformats.org/officeDocument/2006/relationships/image" Target="../media/image39.tiff"/><Relationship Id="rId1" Type="http://schemas.openxmlformats.org/officeDocument/2006/relationships/tags" Target="../tags/tag20.xml"/><Relationship Id="rId6" Type="http://schemas.openxmlformats.org/officeDocument/2006/relationships/image" Target="../media/image8.png"/><Relationship Id="rId11" Type="http://schemas.microsoft.com/office/2007/relationships/diagramDrawing" Target="../diagrams/drawing14.xml"/><Relationship Id="rId5" Type="http://schemas.openxmlformats.org/officeDocument/2006/relationships/notesSlide" Target="../notesSlides/notesSlide9.xml"/><Relationship Id="rId15" Type="http://schemas.openxmlformats.org/officeDocument/2006/relationships/diagramColors" Target="../diagrams/colors15.xml"/><Relationship Id="rId10" Type="http://schemas.openxmlformats.org/officeDocument/2006/relationships/diagramColors" Target="../diagrams/colors14.xml"/><Relationship Id="rId19" Type="http://schemas.openxmlformats.org/officeDocument/2006/relationships/image" Target="../media/image38.png"/><Relationship Id="rId4" Type="http://schemas.openxmlformats.org/officeDocument/2006/relationships/slideLayout" Target="../slideLayouts/slideLayout1.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30E1D-6938-F449-8AAF-7491C8A138E2}"/>
              </a:ext>
            </a:extLst>
          </p:cNvPr>
          <p:cNvSpPr/>
          <p:nvPr/>
        </p:nvSpPr>
        <p:spPr>
          <a:xfrm>
            <a:off x="1489363" y="1814003"/>
            <a:ext cx="9199418" cy="1107996"/>
          </a:xfrm>
          <a:prstGeom prst="rect">
            <a:avLst/>
          </a:prstGeom>
          <a:solidFill>
            <a:schemeClr val="accent6">
              <a:lumMod val="20000"/>
              <a:lumOff val="80000"/>
            </a:schemeClr>
          </a:solidFill>
          <a:ln>
            <a:noFill/>
          </a:ln>
        </p:spPr>
        <p:txBody>
          <a:bodyPr wrap="square">
            <a:spAutoFit/>
          </a:bodyPr>
          <a:lstStyle/>
          <a:p>
            <a:pPr algn="ctr"/>
            <a:r>
              <a:rPr lang="fr-FR" sz="2200" dirty="0"/>
              <a:t>Tache 1.4 &amp; 2.2 </a:t>
            </a:r>
          </a:p>
          <a:p>
            <a:pPr algn="ctr"/>
            <a:r>
              <a:rPr lang="fr-FR" sz="2200" dirty="0"/>
              <a:t>Co-Construire et </a:t>
            </a:r>
            <a:r>
              <a:rPr lang="fr-FR" sz="2200" dirty="0" err="1"/>
              <a:t>co</a:t>
            </a:r>
            <a:r>
              <a:rPr lang="fr-FR" sz="2200" dirty="0"/>
              <a:t>-évaluer des matières fertilisantes (MF) innovantes à base de Vers de terre et/ou Lombricompost sur du riz pluvial</a:t>
            </a:r>
          </a:p>
        </p:txBody>
      </p:sp>
      <p:sp>
        <p:nvSpPr>
          <p:cNvPr id="7" name="ZoneTexte 6">
            <a:extLst>
              <a:ext uri="{FF2B5EF4-FFF2-40B4-BE49-F238E27FC236}">
                <a16:creationId xmlns:a16="http://schemas.microsoft.com/office/drawing/2014/main" id="{EE05B27C-9567-C64E-8D6D-187EA52D17DB}"/>
              </a:ext>
            </a:extLst>
          </p:cNvPr>
          <p:cNvSpPr txBox="1"/>
          <p:nvPr/>
        </p:nvSpPr>
        <p:spPr>
          <a:xfrm>
            <a:off x="7640566" y="254849"/>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5" name="Image 14">
            <a:extLst>
              <a:ext uri="{FF2B5EF4-FFF2-40B4-BE49-F238E27FC236}">
                <a16:creationId xmlns:a16="http://schemas.microsoft.com/office/drawing/2014/main" id="{DE20EF0A-5682-2749-BFFC-F8BA89C2C78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3036" y="159533"/>
            <a:ext cx="590745" cy="590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 7">
            <a:extLst>
              <a:ext uri="{FF2B5EF4-FFF2-40B4-BE49-F238E27FC236}">
                <a16:creationId xmlns:a16="http://schemas.microsoft.com/office/drawing/2014/main" id="{0D05B833-D188-FA4A-A989-BD7F10CE3C5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1489" y="164001"/>
            <a:ext cx="1728925" cy="58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4" descr="http://t2.gstatic.com/images?q=tbn:ANd9GcTF-7xSeihNE2lliuThOlAgpoW3rTF2YBQZwAK-IrbSVOFErfpEYQ">
            <a:extLst>
              <a:ext uri="{FF2B5EF4-FFF2-40B4-BE49-F238E27FC236}">
                <a16:creationId xmlns:a16="http://schemas.microsoft.com/office/drawing/2014/main" id="{3DD5D978-727A-3546-9681-86341EEDF74F}"/>
              </a:ext>
            </a:extLst>
          </p:cNvPr>
          <p:cNvPicPr>
            <a:picLocks noChangeAspect="1" noChangeArrowheads="1"/>
          </p:cNvPicPr>
          <p:nvPr/>
        </p:nvPicPr>
        <p:blipFill>
          <a:blip r:embed="rId5" cstate="print"/>
          <a:srcRect/>
          <a:stretch>
            <a:fillRect/>
          </a:stretch>
        </p:blipFill>
        <p:spPr bwMode="auto">
          <a:xfrm>
            <a:off x="4554587" y="5457717"/>
            <a:ext cx="767709" cy="1285152"/>
          </a:xfrm>
          <a:prstGeom prst="rect">
            <a:avLst/>
          </a:prstGeom>
          <a:noFill/>
          <a:ln w="9525">
            <a:noFill/>
            <a:miter lim="800000"/>
            <a:headEnd/>
            <a:tailEnd/>
          </a:ln>
        </p:spPr>
      </p:pic>
      <p:pic>
        <p:nvPicPr>
          <p:cNvPr id="10" name="Picture 2">
            <a:extLst>
              <a:ext uri="{FF2B5EF4-FFF2-40B4-BE49-F238E27FC236}">
                <a16:creationId xmlns:a16="http://schemas.microsoft.com/office/drawing/2014/main" id="{6C4DCA4D-72EC-DB4F-96FA-CFF20A3C831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86054" y="5720764"/>
            <a:ext cx="1606706" cy="759058"/>
          </a:xfrm>
          <a:prstGeom prst="rect">
            <a:avLst/>
          </a:prstGeom>
          <a:noFill/>
          <a:ln w="9525">
            <a:noFill/>
            <a:miter lim="800000"/>
            <a:headEnd/>
            <a:tailEnd/>
          </a:ln>
        </p:spPr>
      </p:pic>
      <p:pic>
        <p:nvPicPr>
          <p:cNvPr id="11" name="Image 10" descr="Logo LRI.tif">
            <a:extLst>
              <a:ext uri="{FF2B5EF4-FFF2-40B4-BE49-F238E27FC236}">
                <a16:creationId xmlns:a16="http://schemas.microsoft.com/office/drawing/2014/main" id="{5E46CBFB-A848-714B-906B-BBAA1160444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63493" y="5705781"/>
            <a:ext cx="818522" cy="794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 11" descr="logo IRD nouveau.tiff">
            <a:extLst>
              <a:ext uri="{FF2B5EF4-FFF2-40B4-BE49-F238E27FC236}">
                <a16:creationId xmlns:a16="http://schemas.microsoft.com/office/drawing/2014/main" id="{BD1F5566-A0FF-E645-AFF4-295DDAF7C73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13072" y="5817019"/>
            <a:ext cx="1826740" cy="573443"/>
          </a:xfrm>
          <a:prstGeom prst="rect">
            <a:avLst/>
          </a:prstGeom>
        </p:spPr>
      </p:pic>
      <p:pic>
        <p:nvPicPr>
          <p:cNvPr id="4" name="Image 3">
            <a:extLst>
              <a:ext uri="{FF2B5EF4-FFF2-40B4-BE49-F238E27FC236}">
                <a16:creationId xmlns:a16="http://schemas.microsoft.com/office/drawing/2014/main" id="{7464CDB7-C47B-84AB-1840-AE3EFA4D82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71262" y="-221617"/>
            <a:ext cx="2035620" cy="2035620"/>
          </a:xfrm>
          <a:prstGeom prst="rect">
            <a:avLst/>
          </a:prstGeom>
        </p:spPr>
      </p:pic>
      <p:sp>
        <p:nvSpPr>
          <p:cNvPr id="14" name="ZoneTexte 13">
            <a:extLst>
              <a:ext uri="{FF2B5EF4-FFF2-40B4-BE49-F238E27FC236}">
                <a16:creationId xmlns:a16="http://schemas.microsoft.com/office/drawing/2014/main" id="{3C8A7316-2B9D-8C42-AFCB-8AE5BA483668}"/>
              </a:ext>
            </a:extLst>
          </p:cNvPr>
          <p:cNvSpPr txBox="1"/>
          <p:nvPr/>
        </p:nvSpPr>
        <p:spPr>
          <a:xfrm>
            <a:off x="7090127" y="2921999"/>
            <a:ext cx="3609456" cy="677108"/>
          </a:xfrm>
          <a:prstGeom prst="rect">
            <a:avLst/>
          </a:prstGeom>
          <a:noFill/>
        </p:spPr>
        <p:txBody>
          <a:bodyPr wrap="square" rtlCol="0">
            <a:spAutoFit/>
          </a:bodyPr>
          <a:lstStyle/>
          <a:p>
            <a:pPr algn="ctr"/>
            <a:r>
              <a:rPr lang="fr-FR" dirty="0"/>
              <a:t>Equipe INNOV’EARTH, 2023</a:t>
            </a:r>
          </a:p>
          <a:p>
            <a:pPr algn="ctr"/>
            <a:endParaRPr lang="fr-FR" sz="2000" dirty="0"/>
          </a:p>
        </p:txBody>
      </p:sp>
    </p:spTree>
    <p:extLst>
      <p:ext uri="{BB962C8B-B14F-4D97-AF65-F5344CB8AC3E}">
        <p14:creationId xmlns:p14="http://schemas.microsoft.com/office/powerpoint/2010/main" val="375815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5815EBFD-C9BA-614D-9309-891E41F9FC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82396" y="5311560"/>
            <a:ext cx="3168000" cy="2376000"/>
          </a:xfrm>
          <a:prstGeom prst="rect">
            <a:avLst/>
          </a:prstGeom>
        </p:spPr>
      </p:pic>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9"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8"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pic>
        <p:nvPicPr>
          <p:cNvPr id="12" name="Image 11">
            <a:extLst>
              <a:ext uri="{FF2B5EF4-FFF2-40B4-BE49-F238E27FC236}">
                <a16:creationId xmlns:a16="http://schemas.microsoft.com/office/drawing/2014/main" id="{99E33C3B-F0EC-ED4A-B0EC-F77E6E9D2D2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523342" y="2875032"/>
            <a:ext cx="2448000" cy="2012824"/>
          </a:xfrm>
          <a:prstGeom prst="rect">
            <a:avLst/>
          </a:prstGeom>
        </p:spPr>
      </p:pic>
      <p:pic>
        <p:nvPicPr>
          <p:cNvPr id="14" name="Image 13">
            <a:extLst>
              <a:ext uri="{FF2B5EF4-FFF2-40B4-BE49-F238E27FC236}">
                <a16:creationId xmlns:a16="http://schemas.microsoft.com/office/drawing/2014/main" id="{3B14FEA4-4405-F049-9F31-3E584964653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523344" y="4878168"/>
            <a:ext cx="2533653" cy="2015999"/>
          </a:xfrm>
          <a:prstGeom prst="rect">
            <a:avLst/>
          </a:prstGeom>
        </p:spPr>
      </p:pic>
      <p:pic>
        <p:nvPicPr>
          <p:cNvPr id="20" name="Image 19">
            <a:extLst>
              <a:ext uri="{FF2B5EF4-FFF2-40B4-BE49-F238E27FC236}">
                <a16:creationId xmlns:a16="http://schemas.microsoft.com/office/drawing/2014/main" id="{28A1E714-0F67-2F48-A63A-7C056836B41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66500" y="2875032"/>
            <a:ext cx="2520000" cy="2015204"/>
          </a:xfrm>
          <a:prstGeom prst="rect">
            <a:avLst/>
          </a:prstGeom>
        </p:spPr>
      </p:pic>
      <p:pic>
        <p:nvPicPr>
          <p:cNvPr id="22" name="Image 21">
            <a:extLst>
              <a:ext uri="{FF2B5EF4-FFF2-40B4-BE49-F238E27FC236}">
                <a16:creationId xmlns:a16="http://schemas.microsoft.com/office/drawing/2014/main" id="{4A1A6AA7-EAD6-294C-B536-77A5F00D51F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98567" y="2749527"/>
            <a:ext cx="4551934" cy="3096000"/>
          </a:xfrm>
          <a:prstGeom prst="rect">
            <a:avLst/>
          </a:prstGeom>
        </p:spPr>
      </p:pic>
      <p:pic>
        <p:nvPicPr>
          <p:cNvPr id="25" name="Image 24">
            <a:extLst>
              <a:ext uri="{FF2B5EF4-FFF2-40B4-BE49-F238E27FC236}">
                <a16:creationId xmlns:a16="http://schemas.microsoft.com/office/drawing/2014/main" id="{9B67ECBD-450C-0E49-8E86-63435B00642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rot="5400000">
            <a:off x="3566691" y="5190551"/>
            <a:ext cx="2015999" cy="1391238"/>
          </a:xfrm>
          <a:prstGeom prst="rect">
            <a:avLst/>
          </a:prstGeom>
        </p:spPr>
      </p:pic>
      <p:pic>
        <p:nvPicPr>
          <p:cNvPr id="28" name="Image 27">
            <a:extLst>
              <a:ext uri="{FF2B5EF4-FFF2-40B4-BE49-F238E27FC236}">
                <a16:creationId xmlns:a16="http://schemas.microsoft.com/office/drawing/2014/main" id="{BAD95304-25D3-C44A-8F8E-4FE360A7303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221380" y="4896098"/>
            <a:ext cx="2664000" cy="1998001"/>
          </a:xfrm>
          <a:prstGeom prst="rect">
            <a:avLst/>
          </a:prstGeom>
        </p:spPr>
      </p:pic>
    </p:spTree>
    <p:extLst>
      <p:ext uri="{BB962C8B-B14F-4D97-AF65-F5344CB8AC3E}">
        <p14:creationId xmlns:p14="http://schemas.microsoft.com/office/powerpoint/2010/main" val="80760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-évaluation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pic>
        <p:nvPicPr>
          <p:cNvPr id="12" name="Image 11">
            <a:extLst>
              <a:ext uri="{FF2B5EF4-FFF2-40B4-BE49-F238E27FC236}">
                <a16:creationId xmlns:a16="http://schemas.microsoft.com/office/drawing/2014/main" id="{56BBA4D6-BF4E-7B4D-96ED-20372B573DB6}"/>
              </a:ext>
            </a:extLst>
          </p:cNvPr>
          <p:cNvPicPr>
            <a:picLocks noChangeAspect="1"/>
          </p:cNvPicPr>
          <p:nvPr/>
        </p:nvPicPr>
        <p:blipFill>
          <a:blip r:embed="rId19"/>
          <a:stretch>
            <a:fillRect/>
          </a:stretch>
        </p:blipFill>
        <p:spPr>
          <a:xfrm>
            <a:off x="2233244" y="2652108"/>
            <a:ext cx="7703499" cy="4286976"/>
          </a:xfrm>
          <a:prstGeom prst="rect">
            <a:avLst/>
          </a:prstGeom>
        </p:spPr>
      </p:pic>
    </p:spTree>
    <p:extLst>
      <p:ext uri="{BB962C8B-B14F-4D97-AF65-F5344CB8AC3E}">
        <p14:creationId xmlns:p14="http://schemas.microsoft.com/office/powerpoint/2010/main" val="180976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-évaluation</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pic>
        <p:nvPicPr>
          <p:cNvPr id="7" name="Image 6">
            <a:extLst>
              <a:ext uri="{FF2B5EF4-FFF2-40B4-BE49-F238E27FC236}">
                <a16:creationId xmlns:a16="http://schemas.microsoft.com/office/drawing/2014/main" id="{90A457A1-C90E-574F-BAB8-6EDC91320058}"/>
              </a:ext>
            </a:extLst>
          </p:cNvPr>
          <p:cNvPicPr>
            <a:picLocks noChangeAspect="1"/>
          </p:cNvPicPr>
          <p:nvPr/>
        </p:nvPicPr>
        <p:blipFill>
          <a:blip r:embed="rId19"/>
          <a:stretch>
            <a:fillRect/>
          </a:stretch>
        </p:blipFill>
        <p:spPr>
          <a:xfrm>
            <a:off x="1647208" y="2670850"/>
            <a:ext cx="9093200" cy="4216400"/>
          </a:xfrm>
          <a:prstGeom prst="rect">
            <a:avLst/>
          </a:prstGeom>
        </p:spPr>
      </p:pic>
    </p:spTree>
    <p:extLst>
      <p:ext uri="{BB962C8B-B14F-4D97-AF65-F5344CB8AC3E}">
        <p14:creationId xmlns:p14="http://schemas.microsoft.com/office/powerpoint/2010/main" val="331736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&amp; </a:t>
            </a:r>
            <a:r>
              <a:rPr lang="fr-FR" sz="2200" dirty="0" err="1"/>
              <a:t>co</a:t>
            </a:r>
            <a:r>
              <a:rPr lang="fr-FR" sz="2200" dirty="0"/>
              <a:t>-évaluation</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45B97A14-1B44-7545-8781-0A83E8A23F41}"/>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8223753" y="2723362"/>
            <a:ext cx="1368000" cy="1944000"/>
          </a:xfrm>
          <a:prstGeom prst="rect">
            <a:avLst/>
          </a:prstGeom>
        </p:spPr>
      </p:pic>
      <p:pic>
        <p:nvPicPr>
          <p:cNvPr id="20" name="Image 19">
            <a:extLst>
              <a:ext uri="{FF2B5EF4-FFF2-40B4-BE49-F238E27FC236}">
                <a16:creationId xmlns:a16="http://schemas.microsoft.com/office/drawing/2014/main" id="{26BD504F-E544-8F4F-A5BA-6A9C11C64C3D}"/>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6821471" y="4717886"/>
            <a:ext cx="1368000" cy="1944000"/>
          </a:xfrm>
          <a:prstGeom prst="rect">
            <a:avLst/>
          </a:prstGeom>
        </p:spPr>
      </p:pic>
      <p:pic>
        <p:nvPicPr>
          <p:cNvPr id="22" name="Image 21">
            <a:extLst>
              <a:ext uri="{FF2B5EF4-FFF2-40B4-BE49-F238E27FC236}">
                <a16:creationId xmlns:a16="http://schemas.microsoft.com/office/drawing/2014/main" id="{A5BC9F2E-82D3-3D45-8EC6-5518C788D40E}"/>
              </a:ext>
            </a:extLst>
          </p:cNvPr>
          <p:cNvPicPr>
            <a:picLocks/>
          </p:cNvPicPr>
          <p:nvPr/>
        </p:nvPicPr>
        <p:blipFill>
          <a:blip r:embed="rId21" cstate="email">
            <a:extLst>
              <a:ext uri="{28A0092B-C50C-407E-A947-70E740481C1C}">
                <a14:useLocalDpi xmlns:a14="http://schemas.microsoft.com/office/drawing/2010/main"/>
              </a:ext>
            </a:extLst>
          </a:blip>
          <a:stretch>
            <a:fillRect/>
          </a:stretch>
        </p:blipFill>
        <p:spPr>
          <a:xfrm>
            <a:off x="8235746" y="4717886"/>
            <a:ext cx="1368000" cy="1944000"/>
          </a:xfrm>
          <a:prstGeom prst="rect">
            <a:avLst/>
          </a:prstGeom>
        </p:spPr>
      </p:pic>
      <p:pic>
        <p:nvPicPr>
          <p:cNvPr id="25" name="Image 24">
            <a:extLst>
              <a:ext uri="{FF2B5EF4-FFF2-40B4-BE49-F238E27FC236}">
                <a16:creationId xmlns:a16="http://schemas.microsoft.com/office/drawing/2014/main" id="{99137411-A4B4-914D-A70D-2DE3ABAECA7D}"/>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6813528" y="2723364"/>
            <a:ext cx="1368000" cy="1944000"/>
          </a:xfrm>
          <a:prstGeom prst="rect">
            <a:avLst/>
          </a:prstGeom>
        </p:spPr>
      </p:pic>
      <p:pic>
        <p:nvPicPr>
          <p:cNvPr id="28" name="Image 27">
            <a:extLst>
              <a:ext uri="{FF2B5EF4-FFF2-40B4-BE49-F238E27FC236}">
                <a16:creationId xmlns:a16="http://schemas.microsoft.com/office/drawing/2014/main" id="{EC9300E6-A161-C84E-BD16-A208A2EE9444}"/>
              </a:ext>
            </a:extLst>
          </p:cNvPr>
          <p:cNvPicPr>
            <a:picLocks/>
          </p:cNvPicPr>
          <p:nvPr/>
        </p:nvPicPr>
        <p:blipFill>
          <a:blip r:embed="rId23" cstate="email">
            <a:extLst>
              <a:ext uri="{28A0092B-C50C-407E-A947-70E740481C1C}">
                <a14:useLocalDpi xmlns:a14="http://schemas.microsoft.com/office/drawing/2010/main"/>
              </a:ext>
            </a:extLst>
          </a:blip>
          <a:stretch>
            <a:fillRect/>
          </a:stretch>
        </p:blipFill>
        <p:spPr>
          <a:xfrm>
            <a:off x="9650021" y="4717886"/>
            <a:ext cx="1368000" cy="1944000"/>
          </a:xfrm>
          <a:prstGeom prst="rect">
            <a:avLst/>
          </a:prstGeom>
        </p:spPr>
      </p:pic>
      <p:pic>
        <p:nvPicPr>
          <p:cNvPr id="12" name="Image 11">
            <a:extLst>
              <a:ext uri="{FF2B5EF4-FFF2-40B4-BE49-F238E27FC236}">
                <a16:creationId xmlns:a16="http://schemas.microsoft.com/office/drawing/2014/main" id="{7847C5F5-B8F5-4A4F-A243-53E02C0FDCDC}"/>
              </a:ext>
            </a:extLst>
          </p:cNvPr>
          <p:cNvPicPr>
            <a:picLocks/>
          </p:cNvPicPr>
          <p:nvPr/>
        </p:nvPicPr>
        <p:blipFill>
          <a:blip r:embed="rId24" cstate="email">
            <a:extLst>
              <a:ext uri="{28A0092B-C50C-407E-A947-70E740481C1C}">
                <a14:useLocalDpi xmlns:a14="http://schemas.microsoft.com/office/drawing/2010/main"/>
              </a:ext>
            </a:extLst>
          </a:blip>
          <a:stretch>
            <a:fillRect/>
          </a:stretch>
        </p:blipFill>
        <p:spPr>
          <a:xfrm>
            <a:off x="9635864" y="2731475"/>
            <a:ext cx="1368000" cy="1944000"/>
          </a:xfrm>
          <a:prstGeom prst="rect">
            <a:avLst/>
          </a:prstGeom>
        </p:spPr>
      </p:pic>
      <p:pic>
        <p:nvPicPr>
          <p:cNvPr id="34" name="Image 33">
            <a:extLst>
              <a:ext uri="{FF2B5EF4-FFF2-40B4-BE49-F238E27FC236}">
                <a16:creationId xmlns:a16="http://schemas.microsoft.com/office/drawing/2014/main" id="{5A3F8E44-54DF-7841-BA9C-5B1F1F91150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390812" y="2731476"/>
            <a:ext cx="5311740" cy="3941513"/>
          </a:xfrm>
          <a:prstGeom prst="rect">
            <a:avLst/>
          </a:prstGeom>
        </p:spPr>
      </p:pic>
    </p:spTree>
    <p:extLst>
      <p:ext uri="{BB962C8B-B14F-4D97-AF65-F5344CB8AC3E}">
        <p14:creationId xmlns:p14="http://schemas.microsoft.com/office/powerpoint/2010/main" val="49369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DFE328AF-48FB-3340-9376-22F4A0999C02}"/>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6690299" y="2727172"/>
            <a:ext cx="4284000" cy="3221999"/>
          </a:xfrm>
          <a:prstGeom prst="rect">
            <a:avLst/>
          </a:prstGeom>
        </p:spPr>
      </p:pic>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2110563" y="2367524"/>
          <a:ext cx="8556780" cy="214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&amp; </a:t>
            </a:r>
            <a:r>
              <a:rPr lang="fr-FR" sz="2200" dirty="0" err="1"/>
              <a:t>co</a:t>
            </a:r>
            <a:r>
              <a:rPr lang="fr-FR" sz="2200" dirty="0"/>
              <a:t>-évaluation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bg1">
                    <a:lumMod val="65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accent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accent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solidFill>
                  <a:schemeClr val="bg1">
                    <a:lumMod val="65000"/>
                  </a:schemeClr>
                </a:solidFill>
              </a:rPr>
              <a:t>Parcelles dans les </a:t>
            </a:r>
            <a:r>
              <a:rPr lang="fr-FR" sz="1200" dirty="0" err="1">
                <a:solidFill>
                  <a:schemeClr val="bg1">
                    <a:lumMod val="65000"/>
                  </a:schemeClr>
                </a:solidFill>
              </a:rPr>
              <a:t>Fokontany</a:t>
            </a:r>
            <a:endParaRPr lang="fr-FR" sz="1200" dirty="0">
              <a:solidFill>
                <a:schemeClr val="bg1">
                  <a:lumMod val="65000"/>
                </a:schemeClr>
              </a:solidFill>
            </a:endParaRPr>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bg1">
                    <a:lumMod val="65000"/>
                  </a:schemeClr>
                </a:solidFill>
              </a:rPr>
              <a:t>Nov</a:t>
            </a:r>
            <a:r>
              <a:rPr lang="fr-FR" sz="1200" b="1" dirty="0">
                <a:solidFill>
                  <a:schemeClr val="bg1">
                    <a:lumMod val="65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9" cstate="email">
            <a:alphaModFix/>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8" cstate="email">
            <a:alphaModFix/>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accent1">
                    <a:lumMod val="50000"/>
                  </a:schemeClr>
                </a:solidFill>
              </a:rPr>
              <a:t>Commune </a:t>
            </a:r>
            <a:r>
              <a:rPr lang="fr-FR" sz="1200" dirty="0" err="1">
                <a:solidFill>
                  <a:schemeClr val="accent1">
                    <a:lumMod val="50000"/>
                  </a:schemeClr>
                </a:solidFill>
              </a:rPr>
              <a:t>Imerintsiatosika</a:t>
            </a:r>
            <a:endParaRPr lang="fr-FR" sz="1200" dirty="0">
              <a:solidFill>
                <a:schemeClr val="accent1">
                  <a:lumMod val="50000"/>
                </a:schemeClr>
              </a:solidFill>
            </a:endParaRPr>
          </a:p>
        </p:txBody>
      </p:sp>
      <p:pic>
        <p:nvPicPr>
          <p:cNvPr id="10" name="Image 9">
            <a:extLst>
              <a:ext uri="{FF2B5EF4-FFF2-40B4-BE49-F238E27FC236}">
                <a16:creationId xmlns:a16="http://schemas.microsoft.com/office/drawing/2014/main" id="{880EC606-DB73-2D47-840F-C804AFA5720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43001" y="2726552"/>
            <a:ext cx="1757082" cy="1743118"/>
          </a:xfrm>
          <a:prstGeom prst="rect">
            <a:avLst/>
          </a:prstGeom>
        </p:spPr>
      </p:pic>
      <p:pic>
        <p:nvPicPr>
          <p:cNvPr id="12" name="Image 11">
            <a:extLst>
              <a:ext uri="{FF2B5EF4-FFF2-40B4-BE49-F238E27FC236}">
                <a16:creationId xmlns:a16="http://schemas.microsoft.com/office/drawing/2014/main" id="{F56BEAC6-19E1-A847-B045-51630C774E8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905694" y="2726551"/>
            <a:ext cx="3780000" cy="3265944"/>
          </a:xfrm>
          <a:prstGeom prst="rect">
            <a:avLst/>
          </a:prstGeom>
        </p:spPr>
      </p:pic>
      <p:pic>
        <p:nvPicPr>
          <p:cNvPr id="38" name="Image 37">
            <a:extLst>
              <a:ext uri="{FF2B5EF4-FFF2-40B4-BE49-F238E27FC236}">
                <a16:creationId xmlns:a16="http://schemas.microsoft.com/office/drawing/2014/main" id="{091C3AEB-82FA-4A4A-81EF-EA899147BB9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143001" y="4469670"/>
            <a:ext cx="1757083" cy="1526214"/>
          </a:xfrm>
          <a:prstGeom prst="rect">
            <a:avLst/>
          </a:prstGeom>
        </p:spPr>
      </p:pic>
      <p:pic>
        <p:nvPicPr>
          <p:cNvPr id="37" name="Image 36">
            <a:extLst>
              <a:ext uri="{FF2B5EF4-FFF2-40B4-BE49-F238E27FC236}">
                <a16:creationId xmlns:a16="http://schemas.microsoft.com/office/drawing/2014/main" id="{26AF3969-3821-5548-B276-F0C1BBC0072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684757" y="4742122"/>
            <a:ext cx="1319335" cy="1207049"/>
          </a:xfrm>
          <a:prstGeom prst="rect">
            <a:avLst/>
          </a:prstGeom>
        </p:spPr>
      </p:pic>
    </p:spTree>
    <p:extLst>
      <p:ext uri="{BB962C8B-B14F-4D97-AF65-F5344CB8AC3E}">
        <p14:creationId xmlns:p14="http://schemas.microsoft.com/office/powerpoint/2010/main" val="568520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587189" y="2160060"/>
          <a:ext cx="9906000" cy="28422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FF336CB9-F723-8D4F-A4DB-0BCD3C6E5B50}"/>
              </a:ext>
            </a:extLst>
          </p:cNvPr>
          <p:cNvSpPr/>
          <p:nvPr/>
        </p:nvSpPr>
        <p:spPr>
          <a:xfrm>
            <a:off x="1413164" y="1224612"/>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&amp; </a:t>
            </a:r>
            <a:r>
              <a:rPr lang="fr-FR" sz="2200" dirty="0" err="1"/>
              <a:t>co</a:t>
            </a:r>
            <a:r>
              <a:rPr lang="fr-FR" sz="2200" dirty="0"/>
              <a:t>-évaluation  : Matériels et méthodes</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33408" y="3858304"/>
            <a:ext cx="360000" cy="360000"/>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2068071" y="3286867"/>
            <a:ext cx="360000" cy="360000"/>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362207" y="3718144"/>
            <a:ext cx="2141591" cy="646331"/>
          </a:xfrm>
          <a:prstGeom prst="rect">
            <a:avLst/>
          </a:prstGeom>
          <a:noFill/>
        </p:spPr>
        <p:txBody>
          <a:bodyPr wrap="square" rtlCol="0">
            <a:spAutoFit/>
          </a:bodyPr>
          <a:lstStyle/>
          <a:p>
            <a:r>
              <a:rPr lang="fr-FR" dirty="0">
                <a:solidFill>
                  <a:schemeClr val="accent1">
                    <a:lumMod val="50000"/>
                  </a:schemeClr>
                </a:solidFill>
              </a:rPr>
              <a:t>Commune </a:t>
            </a:r>
            <a:r>
              <a:rPr lang="fr-FR" dirty="0" err="1">
                <a:solidFill>
                  <a:schemeClr val="accent1">
                    <a:lumMod val="50000"/>
                  </a:schemeClr>
                </a:solidFill>
              </a:rPr>
              <a:t>Imerintsiatosika</a:t>
            </a:r>
            <a:endParaRPr lang="fr-FR" dirty="0">
              <a:solidFill>
                <a:schemeClr val="accent1">
                  <a:lumMod val="50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371388" y="3286867"/>
            <a:ext cx="2141591" cy="369332"/>
          </a:xfrm>
          <a:prstGeom prst="rect">
            <a:avLst/>
          </a:prstGeom>
          <a:noFill/>
        </p:spPr>
        <p:txBody>
          <a:bodyPr wrap="square" rtlCol="0">
            <a:spAutoFit/>
          </a:bodyPr>
          <a:lstStyle/>
          <a:p>
            <a:r>
              <a:rPr lang="fr-FR" b="1" dirty="0">
                <a:solidFill>
                  <a:schemeClr val="accent6">
                    <a:lumMod val="50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4352366" y="2786343"/>
            <a:ext cx="2732390" cy="369332"/>
          </a:xfrm>
          <a:prstGeom prst="rect">
            <a:avLst/>
          </a:prstGeom>
          <a:noFill/>
        </p:spPr>
        <p:txBody>
          <a:bodyPr wrap="square" rtlCol="0">
            <a:spAutoFit/>
          </a:bodyPr>
          <a:lstStyle/>
          <a:p>
            <a:r>
              <a:rPr lang="fr-FR"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7355006" y="2786343"/>
            <a:ext cx="2645121" cy="369332"/>
          </a:xfrm>
          <a:prstGeom prst="rect">
            <a:avLst/>
          </a:prstGeom>
          <a:noFill/>
        </p:spPr>
        <p:txBody>
          <a:bodyPr wrap="square" rtlCol="0">
            <a:spAutoFit/>
          </a:bodyPr>
          <a:lstStyle/>
          <a:p>
            <a:r>
              <a:rPr lang="fr-FR" b="1" dirty="0">
                <a:solidFill>
                  <a:schemeClr val="accent1">
                    <a:lumMod val="50000"/>
                  </a:schemeClr>
                </a:solidFill>
              </a:rPr>
              <a:t>Atelier de capitalisation</a:t>
            </a:r>
          </a:p>
        </p:txBody>
      </p:sp>
      <p:pic>
        <p:nvPicPr>
          <p:cNvPr id="19" name="Image 18">
            <a:extLst>
              <a:ext uri="{FF2B5EF4-FFF2-40B4-BE49-F238E27FC236}">
                <a16:creationId xmlns:a16="http://schemas.microsoft.com/office/drawing/2014/main" id="{5664B2AA-33CD-7441-91B7-7A51251B39E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92375" y="3853435"/>
            <a:ext cx="360000" cy="360000"/>
          </a:xfrm>
          <a:prstGeom prst="rect">
            <a:avLst/>
          </a:prstGeom>
        </p:spPr>
      </p:pic>
      <p:pic>
        <p:nvPicPr>
          <p:cNvPr id="20" name="Image 19">
            <a:extLst>
              <a:ext uri="{FF2B5EF4-FFF2-40B4-BE49-F238E27FC236}">
                <a16:creationId xmlns:a16="http://schemas.microsoft.com/office/drawing/2014/main" id="{78712738-4EFD-1C42-A19C-12838E29E178}"/>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7775310" y="3291533"/>
            <a:ext cx="360000" cy="360000"/>
          </a:xfrm>
          <a:prstGeom prst="rect">
            <a:avLst/>
          </a:prstGeom>
        </p:spPr>
      </p:pic>
      <p:sp>
        <p:nvSpPr>
          <p:cNvPr id="24" name="ZoneTexte 23">
            <a:extLst>
              <a:ext uri="{FF2B5EF4-FFF2-40B4-BE49-F238E27FC236}">
                <a16:creationId xmlns:a16="http://schemas.microsoft.com/office/drawing/2014/main" id="{2292968A-E941-4E48-9351-1345D7B04F12}"/>
              </a:ext>
            </a:extLst>
          </p:cNvPr>
          <p:cNvSpPr txBox="1"/>
          <p:nvPr/>
        </p:nvSpPr>
        <p:spPr>
          <a:xfrm>
            <a:off x="8152265" y="3277961"/>
            <a:ext cx="2141591" cy="369332"/>
          </a:xfrm>
          <a:prstGeom prst="rect">
            <a:avLst/>
          </a:prstGeom>
          <a:noFill/>
        </p:spPr>
        <p:txBody>
          <a:bodyPr wrap="square" rtlCol="0">
            <a:spAutoFit/>
          </a:bodyPr>
          <a:lstStyle/>
          <a:p>
            <a:r>
              <a:rPr lang="fr-FR" b="1" dirty="0">
                <a:solidFill>
                  <a:schemeClr val="accent6">
                    <a:lumMod val="50000"/>
                  </a:schemeClr>
                </a:solidFill>
              </a:rPr>
              <a:t>30&amp;31 Mai 2023</a:t>
            </a:r>
          </a:p>
        </p:txBody>
      </p:sp>
      <p:sp>
        <p:nvSpPr>
          <p:cNvPr id="25" name="ZoneTexte 24">
            <a:extLst>
              <a:ext uri="{FF2B5EF4-FFF2-40B4-BE49-F238E27FC236}">
                <a16:creationId xmlns:a16="http://schemas.microsoft.com/office/drawing/2014/main" id="{BE4B8E3F-B8CC-A247-8054-91D71C7CEDE7}"/>
              </a:ext>
            </a:extLst>
          </p:cNvPr>
          <p:cNvSpPr txBox="1"/>
          <p:nvPr/>
        </p:nvSpPr>
        <p:spPr>
          <a:xfrm>
            <a:off x="8152264" y="3676514"/>
            <a:ext cx="2141591" cy="646331"/>
          </a:xfrm>
          <a:prstGeom prst="rect">
            <a:avLst/>
          </a:prstGeom>
          <a:noFill/>
        </p:spPr>
        <p:txBody>
          <a:bodyPr wrap="square" rtlCol="0">
            <a:spAutoFit/>
          </a:bodyPr>
          <a:lstStyle/>
          <a:p>
            <a:r>
              <a:rPr lang="fr-FR" dirty="0">
                <a:solidFill>
                  <a:schemeClr val="accent1">
                    <a:lumMod val="50000"/>
                  </a:schemeClr>
                </a:solidFill>
              </a:rPr>
              <a:t>Commune </a:t>
            </a:r>
            <a:r>
              <a:rPr lang="fr-FR" dirty="0" err="1">
                <a:solidFill>
                  <a:schemeClr val="accent1">
                    <a:lumMod val="50000"/>
                  </a:schemeClr>
                </a:solidFill>
              </a:rPr>
              <a:t>Imerintsiatosika</a:t>
            </a:r>
            <a:endParaRPr lang="fr-FR" dirty="0">
              <a:solidFill>
                <a:schemeClr val="accent1">
                  <a:lumMod val="50000"/>
                </a:schemeClr>
              </a:solidFill>
            </a:endParaRPr>
          </a:p>
        </p:txBody>
      </p:sp>
      <p:pic>
        <p:nvPicPr>
          <p:cNvPr id="26" name="Image 25">
            <a:extLst>
              <a:ext uri="{FF2B5EF4-FFF2-40B4-BE49-F238E27FC236}">
                <a16:creationId xmlns:a16="http://schemas.microsoft.com/office/drawing/2014/main" id="{822B84C4-087E-D34B-8FD7-43EA9BF5FF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63685" y="3853435"/>
            <a:ext cx="360000" cy="360000"/>
          </a:xfrm>
          <a:prstGeom prst="rect">
            <a:avLst/>
          </a:prstGeom>
        </p:spPr>
      </p:pic>
      <p:sp>
        <p:nvSpPr>
          <p:cNvPr id="27" name="ZoneTexte 26">
            <a:extLst>
              <a:ext uri="{FF2B5EF4-FFF2-40B4-BE49-F238E27FC236}">
                <a16:creationId xmlns:a16="http://schemas.microsoft.com/office/drawing/2014/main" id="{56695AF9-637B-0B44-B662-45ED7029A867}"/>
              </a:ext>
            </a:extLst>
          </p:cNvPr>
          <p:cNvSpPr txBox="1"/>
          <p:nvPr/>
        </p:nvSpPr>
        <p:spPr>
          <a:xfrm>
            <a:off x="5321987" y="3718144"/>
            <a:ext cx="2141591" cy="646331"/>
          </a:xfrm>
          <a:prstGeom prst="rect">
            <a:avLst/>
          </a:prstGeom>
          <a:noFill/>
        </p:spPr>
        <p:txBody>
          <a:bodyPr wrap="square" rtlCol="0">
            <a:spAutoFit/>
          </a:bodyPr>
          <a:lstStyle/>
          <a:p>
            <a:r>
              <a:rPr lang="fr-FR" dirty="0">
                <a:solidFill>
                  <a:schemeClr val="accent1">
                    <a:lumMod val="50000"/>
                  </a:schemeClr>
                </a:solidFill>
              </a:rPr>
              <a:t>Parcelles paysannes</a:t>
            </a:r>
          </a:p>
          <a:p>
            <a:r>
              <a:rPr lang="fr-FR" dirty="0">
                <a:solidFill>
                  <a:schemeClr val="accent1">
                    <a:lumMod val="50000"/>
                  </a:schemeClr>
                </a:solidFill>
              </a:rPr>
              <a:t> </a:t>
            </a:r>
            <a:r>
              <a:rPr lang="fr-FR" dirty="0" err="1">
                <a:solidFill>
                  <a:schemeClr val="accent1">
                    <a:lumMod val="50000"/>
                  </a:schemeClr>
                </a:solidFill>
              </a:rPr>
              <a:t>Fokontany</a:t>
            </a:r>
            <a:endParaRPr lang="fr-FR" dirty="0">
              <a:solidFill>
                <a:schemeClr val="accent1">
                  <a:lumMod val="50000"/>
                </a:schemeClr>
              </a:solidFill>
            </a:endParaRPr>
          </a:p>
        </p:txBody>
      </p:sp>
      <p:pic>
        <p:nvPicPr>
          <p:cNvPr id="28" name="Image 27">
            <a:extLst>
              <a:ext uri="{FF2B5EF4-FFF2-40B4-BE49-F238E27FC236}">
                <a16:creationId xmlns:a16="http://schemas.microsoft.com/office/drawing/2014/main" id="{9DBC4997-704F-DF4C-A0BE-8A2021293DAD}"/>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4826616" y="3281834"/>
            <a:ext cx="360000" cy="360000"/>
          </a:xfrm>
          <a:prstGeom prst="rect">
            <a:avLst/>
          </a:prstGeom>
        </p:spPr>
      </p:pic>
      <p:sp>
        <p:nvSpPr>
          <p:cNvPr id="29" name="ZoneTexte 28">
            <a:extLst>
              <a:ext uri="{FF2B5EF4-FFF2-40B4-BE49-F238E27FC236}">
                <a16:creationId xmlns:a16="http://schemas.microsoft.com/office/drawing/2014/main" id="{C0D98D1E-A77A-EF44-8381-229E3FA860A5}"/>
              </a:ext>
            </a:extLst>
          </p:cNvPr>
          <p:cNvSpPr txBox="1"/>
          <p:nvPr/>
        </p:nvSpPr>
        <p:spPr>
          <a:xfrm>
            <a:off x="5203571" y="3268262"/>
            <a:ext cx="2372405" cy="369332"/>
          </a:xfrm>
          <a:prstGeom prst="rect">
            <a:avLst/>
          </a:prstGeom>
          <a:noFill/>
        </p:spPr>
        <p:txBody>
          <a:bodyPr wrap="square" rtlCol="0">
            <a:spAutoFit/>
          </a:bodyPr>
          <a:lstStyle/>
          <a:p>
            <a:r>
              <a:rPr lang="fr-FR" b="1" dirty="0" err="1">
                <a:solidFill>
                  <a:schemeClr val="accent6">
                    <a:lumMod val="50000"/>
                  </a:schemeClr>
                </a:solidFill>
              </a:rPr>
              <a:t>Nov</a:t>
            </a:r>
            <a:r>
              <a:rPr lang="fr-FR" b="1" dirty="0">
                <a:solidFill>
                  <a:schemeClr val="accent6">
                    <a:lumMod val="50000"/>
                  </a:schemeClr>
                </a:solidFill>
              </a:rPr>
              <a:t> 2022 – Avril 2023</a:t>
            </a:r>
          </a:p>
        </p:txBody>
      </p:sp>
    </p:spTree>
    <p:extLst>
      <p:ext uri="{BB962C8B-B14F-4D97-AF65-F5344CB8AC3E}">
        <p14:creationId xmlns:p14="http://schemas.microsoft.com/office/powerpoint/2010/main" val="112844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Afficher l’image source">
            <a:extLst>
              <a:ext uri="{FF2B5EF4-FFF2-40B4-BE49-F238E27FC236}">
                <a16:creationId xmlns:a16="http://schemas.microsoft.com/office/drawing/2014/main" id="{2FBC0AAF-9D9A-974A-8638-7990DA38EAE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50702" y="4213566"/>
            <a:ext cx="3354085" cy="20909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3" name="ZoneTexte 12">
            <a:extLst>
              <a:ext uri="{FF2B5EF4-FFF2-40B4-BE49-F238E27FC236}">
                <a16:creationId xmlns:a16="http://schemas.microsoft.com/office/drawing/2014/main" id="{1AF6F900-F28A-4D44-85C3-C2ECE73CBD80}"/>
              </a:ext>
            </a:extLst>
          </p:cNvPr>
          <p:cNvSpPr txBox="1"/>
          <p:nvPr/>
        </p:nvSpPr>
        <p:spPr>
          <a:xfrm>
            <a:off x="1143000" y="5934670"/>
            <a:ext cx="4534916" cy="923330"/>
          </a:xfrm>
          <a:prstGeom prst="rect">
            <a:avLst/>
          </a:prstGeom>
          <a:noFill/>
        </p:spPr>
        <p:txBody>
          <a:bodyPr wrap="square" rtlCol="0">
            <a:spAutoFit/>
          </a:bodyPr>
          <a:lstStyle/>
          <a:p>
            <a:r>
              <a:rPr lang="fr-FR" dirty="0">
                <a:solidFill>
                  <a:schemeClr val="accent1">
                    <a:lumMod val="50000"/>
                  </a:schemeClr>
                </a:solidFill>
              </a:rPr>
              <a:t>42 agriculteurs  -  6 </a:t>
            </a:r>
            <a:r>
              <a:rPr lang="fr-FR" dirty="0" err="1">
                <a:solidFill>
                  <a:schemeClr val="accent1">
                    <a:lumMod val="50000"/>
                  </a:schemeClr>
                </a:solidFill>
              </a:rPr>
              <a:t>Fokontany</a:t>
            </a:r>
            <a:endParaRPr lang="fr-FR" dirty="0">
              <a:solidFill>
                <a:schemeClr val="accent1">
                  <a:lumMod val="50000"/>
                </a:schemeClr>
              </a:solidFill>
            </a:endParaRPr>
          </a:p>
          <a:p>
            <a:r>
              <a:rPr lang="fr-FR" dirty="0">
                <a:solidFill>
                  <a:schemeClr val="accent1">
                    <a:lumMod val="50000"/>
                  </a:schemeClr>
                </a:solidFill>
              </a:rPr>
              <a:t>&amp; Equipe technique et scientifique </a:t>
            </a:r>
            <a:r>
              <a:rPr lang="fr-FR" dirty="0" err="1">
                <a:solidFill>
                  <a:schemeClr val="accent1">
                    <a:lumMod val="50000"/>
                  </a:schemeClr>
                </a:solidFill>
              </a:rPr>
              <a:t>Innov’Earth</a:t>
            </a:r>
            <a:endParaRPr lang="fr-FR" dirty="0">
              <a:solidFill>
                <a:schemeClr val="accent1">
                  <a:lumMod val="50000"/>
                </a:schemeClr>
              </a:solidFill>
            </a:endParaRPr>
          </a:p>
          <a:p>
            <a:r>
              <a:rPr lang="fr-FR" dirty="0">
                <a:solidFill>
                  <a:schemeClr val="accent1">
                    <a:lumMod val="50000"/>
                  </a:schemeClr>
                </a:solidFill>
              </a:rPr>
              <a:t> </a:t>
            </a:r>
          </a:p>
        </p:txBody>
      </p:sp>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accent1">
                    <a:lumMod val="50000"/>
                  </a:schemeClr>
                </a:solidFill>
              </a:rPr>
              <a:t>Commune </a:t>
            </a:r>
            <a:r>
              <a:rPr lang="fr-FR" sz="1200" dirty="0" err="1">
                <a:solidFill>
                  <a:schemeClr val="accent1">
                    <a:lumMod val="50000"/>
                  </a:schemeClr>
                </a:solidFill>
              </a:rPr>
              <a:t>Imerintsiatosika</a:t>
            </a:r>
            <a:endParaRPr lang="fr-FR" sz="1200" dirty="0">
              <a:solidFill>
                <a:schemeClr val="accent1">
                  <a:lumMod val="50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accent6">
                    <a:lumMod val="50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bg1">
                    <a:lumMod val="75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solidFill>
                  <a:schemeClr val="bg1">
                    <a:lumMod val="65000"/>
                  </a:schemeClr>
                </a:solidFill>
              </a:rPr>
              <a:t>Parcelles dans les </a:t>
            </a:r>
            <a:r>
              <a:rPr lang="fr-FR" sz="1200" dirty="0" err="1">
                <a:solidFill>
                  <a:schemeClr val="bg1">
                    <a:lumMod val="65000"/>
                  </a:schemeClr>
                </a:solidFill>
              </a:rPr>
              <a:t>Fokontany</a:t>
            </a:r>
            <a:endParaRPr lang="fr-FR" sz="1200" dirty="0">
              <a:solidFill>
                <a:schemeClr val="bg1">
                  <a:lumMod val="65000"/>
                </a:schemeClr>
              </a:solidFill>
            </a:endParaRPr>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bg1">
                    <a:lumMod val="75000"/>
                  </a:schemeClr>
                </a:solidFill>
              </a:rPr>
              <a:t>Nov</a:t>
            </a:r>
            <a:r>
              <a:rPr lang="fr-FR" sz="1200" b="1" dirty="0">
                <a:solidFill>
                  <a:schemeClr val="bg1">
                    <a:lumMod val="75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accent1">
                    <a:lumMod val="50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9"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37" name="Ellipse 36">
            <a:extLst>
              <a:ext uri="{FF2B5EF4-FFF2-40B4-BE49-F238E27FC236}">
                <a16:creationId xmlns:a16="http://schemas.microsoft.com/office/drawing/2014/main" id="{CBA38292-2FFE-4442-96E8-DEF9574CDDC6}"/>
              </a:ext>
            </a:extLst>
          </p:cNvPr>
          <p:cNvSpPr/>
          <p:nvPr/>
        </p:nvSpPr>
        <p:spPr>
          <a:xfrm>
            <a:off x="1143000" y="3460752"/>
            <a:ext cx="2791710" cy="85961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r>
              <a:rPr lang="fr-FR" sz="1600" b="1" dirty="0"/>
              <a:t>CHERCHEURS</a:t>
            </a:r>
          </a:p>
        </p:txBody>
      </p:sp>
      <p:sp>
        <p:nvSpPr>
          <p:cNvPr id="38" name="Ellipse 37">
            <a:extLst>
              <a:ext uri="{FF2B5EF4-FFF2-40B4-BE49-F238E27FC236}">
                <a16:creationId xmlns:a16="http://schemas.microsoft.com/office/drawing/2014/main" id="{D2F312A4-387C-3C44-8CDC-CD0F2F4BE06F}"/>
              </a:ext>
            </a:extLst>
          </p:cNvPr>
          <p:cNvSpPr/>
          <p:nvPr/>
        </p:nvSpPr>
        <p:spPr>
          <a:xfrm>
            <a:off x="3156370" y="3556679"/>
            <a:ext cx="2791710" cy="859612"/>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fr-FR" sz="1600" b="1" dirty="0"/>
              <a:t>AGRICULTEURS</a:t>
            </a:r>
          </a:p>
        </p:txBody>
      </p:sp>
      <p:pic>
        <p:nvPicPr>
          <p:cNvPr id="10" name="Image 9">
            <a:extLst>
              <a:ext uri="{FF2B5EF4-FFF2-40B4-BE49-F238E27FC236}">
                <a16:creationId xmlns:a16="http://schemas.microsoft.com/office/drawing/2014/main" id="{C49D5481-5A7F-D948-8FAD-D3EC6C5C4962}"/>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526580" y="3119972"/>
            <a:ext cx="2235533" cy="1676650"/>
          </a:xfrm>
          <a:prstGeom prst="rect">
            <a:avLst/>
          </a:prstGeom>
        </p:spPr>
      </p:pic>
      <p:pic>
        <p:nvPicPr>
          <p:cNvPr id="19" name="Image 18">
            <a:extLst>
              <a:ext uri="{FF2B5EF4-FFF2-40B4-BE49-F238E27FC236}">
                <a16:creationId xmlns:a16="http://schemas.microsoft.com/office/drawing/2014/main" id="{D492365B-30CB-2E40-8885-44D7E428F74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617253" y="4796622"/>
            <a:ext cx="2655634" cy="1495122"/>
          </a:xfrm>
          <a:prstGeom prst="rect">
            <a:avLst/>
          </a:prstGeom>
        </p:spPr>
      </p:pic>
      <p:pic>
        <p:nvPicPr>
          <p:cNvPr id="21" name="Image 20">
            <a:extLst>
              <a:ext uri="{FF2B5EF4-FFF2-40B4-BE49-F238E27FC236}">
                <a16:creationId xmlns:a16="http://schemas.microsoft.com/office/drawing/2014/main" id="{3024CC93-A5A0-0048-B88F-738AAA783E7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726964" y="3119972"/>
            <a:ext cx="2235534" cy="1676651"/>
          </a:xfrm>
          <a:prstGeom prst="rect">
            <a:avLst/>
          </a:prstGeom>
        </p:spPr>
      </p:pic>
    </p:spTree>
    <p:extLst>
      <p:ext uri="{BB962C8B-B14F-4D97-AF65-F5344CB8AC3E}">
        <p14:creationId xmlns:p14="http://schemas.microsoft.com/office/powerpoint/2010/main" val="57575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accent1">
                    <a:lumMod val="50000"/>
                  </a:schemeClr>
                </a:solidFill>
              </a:rPr>
              <a:t>Commune </a:t>
            </a:r>
            <a:r>
              <a:rPr lang="fr-FR" sz="1200" dirty="0" err="1">
                <a:solidFill>
                  <a:schemeClr val="accent1">
                    <a:lumMod val="50000"/>
                  </a:schemeClr>
                </a:solidFill>
              </a:rPr>
              <a:t>Imerintsiatosika</a:t>
            </a:r>
            <a:endParaRPr lang="fr-FR" sz="1200" dirty="0">
              <a:solidFill>
                <a:schemeClr val="accent1">
                  <a:lumMod val="50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accent6">
                    <a:lumMod val="50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bg1">
                    <a:lumMod val="75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solidFill>
                  <a:schemeClr val="bg1">
                    <a:lumMod val="65000"/>
                  </a:schemeClr>
                </a:solidFill>
              </a:rPr>
              <a:t>Parcelles dans les </a:t>
            </a:r>
            <a:r>
              <a:rPr lang="fr-FR" sz="1200" dirty="0" err="1">
                <a:solidFill>
                  <a:schemeClr val="bg1">
                    <a:lumMod val="65000"/>
                  </a:schemeClr>
                </a:solidFill>
              </a:rPr>
              <a:t>Fokontany</a:t>
            </a:r>
            <a:endParaRPr lang="fr-FR" sz="1200" dirty="0">
              <a:solidFill>
                <a:schemeClr val="bg1">
                  <a:lumMod val="65000"/>
                </a:schemeClr>
              </a:solidFill>
            </a:endParaRPr>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bg1">
                    <a:lumMod val="75000"/>
                  </a:schemeClr>
                </a:solidFill>
              </a:rPr>
              <a:t>Nov</a:t>
            </a:r>
            <a:r>
              <a:rPr lang="fr-FR" sz="1200" b="1" dirty="0">
                <a:solidFill>
                  <a:schemeClr val="bg1">
                    <a:lumMod val="75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accent1">
                    <a:lumMod val="50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7" name="Rectangle 1">
            <a:extLst>
              <a:ext uri="{FF2B5EF4-FFF2-40B4-BE49-F238E27FC236}">
                <a16:creationId xmlns:a16="http://schemas.microsoft.com/office/drawing/2014/main" id="{00B8A13D-50E1-E943-84E8-30EC1D1DC9F3}"/>
              </a:ext>
            </a:extLst>
          </p:cNvPr>
          <p:cNvSpPr>
            <a:spLocks noChangeArrowheads="1"/>
          </p:cNvSpPr>
          <p:nvPr/>
        </p:nvSpPr>
        <p:spPr bwMode="auto">
          <a:xfrm>
            <a:off x="1143000" y="-138499"/>
            <a:ext cx="4034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a:latin typeface="Calibri" panose="020F0502020204030204" pitchFamily="34" charset="0"/>
              </a:rPr>
              <a:t>permettre des dialogues et échanges de savoirs, de pratiques </a:t>
            </a:r>
            <a:endParaRPr lang="fr-FR" altLang="fr-FR">
              <a:latin typeface="Arial" panose="020B0604020202020204" pitchFamily="34" charset="0"/>
            </a:endParaRPr>
          </a:p>
        </p:txBody>
      </p:sp>
      <p:sp>
        <p:nvSpPr>
          <p:cNvPr id="28" name="Rectangle 27">
            <a:extLst>
              <a:ext uri="{FF2B5EF4-FFF2-40B4-BE49-F238E27FC236}">
                <a16:creationId xmlns:a16="http://schemas.microsoft.com/office/drawing/2014/main" id="{560C0B46-0510-254E-8B08-54A483C8C856}"/>
              </a:ext>
            </a:extLst>
          </p:cNvPr>
          <p:cNvSpPr/>
          <p:nvPr/>
        </p:nvSpPr>
        <p:spPr>
          <a:xfrm>
            <a:off x="1501400" y="3122293"/>
            <a:ext cx="9044123" cy="1877437"/>
          </a:xfrm>
          <a:prstGeom prst="rect">
            <a:avLst/>
          </a:prstGeom>
          <a:noFill/>
          <a:ln>
            <a:noFill/>
          </a:ln>
        </p:spPr>
        <p:txBody>
          <a:bodyPr wrap="square">
            <a:spAutoFit/>
          </a:bodyPr>
          <a:lstStyle/>
          <a:p>
            <a:pPr algn="ctr"/>
            <a:r>
              <a:rPr lang="fr-FR" sz="2200" b="1" dirty="0"/>
              <a:t>Objectif</a:t>
            </a:r>
          </a:p>
          <a:p>
            <a:pPr algn="just"/>
            <a:r>
              <a:rPr lang="fr-FR" sz="2400" dirty="0"/>
              <a:t>Développer des MF Innovantes répondant aux besoins et situations locales, tout en permettant d’améliorer les rendements agricoles, la résilience climatique et la qualité nutritionnelle des aliments</a:t>
            </a:r>
          </a:p>
          <a:p>
            <a:pPr algn="just"/>
            <a:endParaRPr lang="fr-FR" sz="2200" dirty="0"/>
          </a:p>
        </p:txBody>
      </p:sp>
    </p:spTree>
    <p:extLst>
      <p:ext uri="{BB962C8B-B14F-4D97-AF65-F5344CB8AC3E}">
        <p14:creationId xmlns:p14="http://schemas.microsoft.com/office/powerpoint/2010/main" val="136908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accent1">
                    <a:lumMod val="50000"/>
                  </a:schemeClr>
                </a:solidFill>
              </a:rPr>
              <a:t>Commune </a:t>
            </a:r>
            <a:r>
              <a:rPr lang="fr-FR" sz="1200" dirty="0" err="1">
                <a:solidFill>
                  <a:schemeClr val="accent1">
                    <a:lumMod val="50000"/>
                  </a:schemeClr>
                </a:solidFill>
              </a:rPr>
              <a:t>Imerintsiatosika</a:t>
            </a:r>
            <a:endParaRPr lang="fr-FR" sz="1200" dirty="0">
              <a:solidFill>
                <a:schemeClr val="accent1">
                  <a:lumMod val="50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accent6">
                    <a:lumMod val="50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bg1">
                    <a:lumMod val="75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solidFill>
                  <a:schemeClr val="bg1">
                    <a:lumMod val="65000"/>
                  </a:schemeClr>
                </a:solidFill>
              </a:rPr>
              <a:t>Parcelles dans les </a:t>
            </a:r>
            <a:r>
              <a:rPr lang="fr-FR" sz="1200" dirty="0" err="1">
                <a:solidFill>
                  <a:schemeClr val="bg1">
                    <a:lumMod val="65000"/>
                  </a:schemeClr>
                </a:solidFill>
              </a:rPr>
              <a:t>Fokontany</a:t>
            </a:r>
            <a:endParaRPr lang="fr-FR" sz="1200" dirty="0">
              <a:solidFill>
                <a:schemeClr val="bg1">
                  <a:lumMod val="65000"/>
                </a:schemeClr>
              </a:solidFill>
            </a:endParaRPr>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bg1">
                    <a:lumMod val="75000"/>
                  </a:schemeClr>
                </a:solidFill>
              </a:rPr>
              <a:t>Nov</a:t>
            </a:r>
            <a:r>
              <a:rPr lang="fr-FR" sz="1200" b="1" dirty="0">
                <a:solidFill>
                  <a:schemeClr val="bg1">
                    <a:lumMod val="75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accent1">
                    <a:lumMod val="50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7" name="Rectangle 1">
            <a:extLst>
              <a:ext uri="{FF2B5EF4-FFF2-40B4-BE49-F238E27FC236}">
                <a16:creationId xmlns:a16="http://schemas.microsoft.com/office/drawing/2014/main" id="{00B8A13D-50E1-E943-84E8-30EC1D1DC9F3}"/>
              </a:ext>
            </a:extLst>
          </p:cNvPr>
          <p:cNvSpPr>
            <a:spLocks noChangeArrowheads="1"/>
          </p:cNvSpPr>
          <p:nvPr/>
        </p:nvSpPr>
        <p:spPr bwMode="auto">
          <a:xfrm>
            <a:off x="1143000" y="-138499"/>
            <a:ext cx="4034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dirty="0">
                <a:latin typeface="Calibri" panose="020F0502020204030204" pitchFamily="34" charset="0"/>
              </a:rPr>
              <a:t>permettre des dialogues et échanges de savoirs, de pratiques </a:t>
            </a:r>
            <a:endParaRPr lang="fr-FR" altLang="fr-FR" dirty="0">
              <a:latin typeface="Arial" panose="020B0604020202020204" pitchFamily="34" charset="0"/>
            </a:endParaRPr>
          </a:p>
        </p:txBody>
      </p:sp>
      <p:sp>
        <p:nvSpPr>
          <p:cNvPr id="10" name="Rectangle 9">
            <a:extLst>
              <a:ext uri="{FF2B5EF4-FFF2-40B4-BE49-F238E27FC236}">
                <a16:creationId xmlns:a16="http://schemas.microsoft.com/office/drawing/2014/main" id="{8C10218B-55CE-3443-8BD2-D9B139C41997}"/>
              </a:ext>
            </a:extLst>
          </p:cNvPr>
          <p:cNvSpPr/>
          <p:nvPr/>
        </p:nvSpPr>
        <p:spPr>
          <a:xfrm>
            <a:off x="1143001" y="3325754"/>
            <a:ext cx="9524343" cy="3293209"/>
          </a:xfrm>
          <a:prstGeom prst="rect">
            <a:avLst/>
          </a:prstGeom>
        </p:spPr>
        <p:txBody>
          <a:bodyPr wrap="square">
            <a:spAutoFit/>
          </a:bodyPr>
          <a:lstStyle/>
          <a:p>
            <a:pPr marL="342900" indent="-342900" algn="ctr">
              <a:buFontTx/>
              <a:buChar char="-"/>
            </a:pPr>
            <a:r>
              <a:rPr lang="fr-FR" sz="2400" dirty="0"/>
              <a:t>Regrouper les agriculteurs en groupes (n=6)</a:t>
            </a:r>
          </a:p>
          <a:p>
            <a:pPr marL="342900" indent="-342900" algn="ctr">
              <a:buFontTx/>
              <a:buChar char="-"/>
            </a:pPr>
            <a:endParaRPr lang="fr-FR" sz="2400" dirty="0"/>
          </a:p>
          <a:p>
            <a:pPr marL="342900" indent="-342900" algn="ctr">
              <a:buFontTx/>
              <a:buChar char="-"/>
            </a:pPr>
            <a:r>
              <a:rPr lang="fr-FR" sz="2400" dirty="0"/>
              <a:t>Désigner 2 agriculteurs pouvant prêter une parcelle d’essai de 100m</a:t>
            </a:r>
            <a:r>
              <a:rPr lang="fr-FR" sz="2400" baseline="30000" dirty="0"/>
              <a:t>2</a:t>
            </a:r>
          </a:p>
          <a:p>
            <a:pPr algn="ctr"/>
            <a:endParaRPr lang="fr-FR" sz="2400" baseline="30000" dirty="0"/>
          </a:p>
          <a:p>
            <a:pPr marL="342900" indent="-342900" algn="ctr">
              <a:buFontTx/>
              <a:buChar char="-"/>
            </a:pPr>
            <a:r>
              <a:rPr lang="fr-FR" sz="2400" dirty="0"/>
              <a:t>S'accorder entre groupe sur l’élaboration de fertilisation innovante Vs fertilisation habituelle</a:t>
            </a:r>
          </a:p>
          <a:p>
            <a:pPr marL="342900" indent="-342900" algn="ctr">
              <a:buFontTx/>
              <a:buChar char="-"/>
            </a:pPr>
            <a:r>
              <a:rPr lang="fr-FR" sz="2400" dirty="0"/>
              <a:t>Proposer la quantité des MF à appliquer</a:t>
            </a:r>
          </a:p>
          <a:p>
            <a:pPr algn="ctr"/>
            <a:endParaRPr lang="fr-FR" sz="2400" dirty="0"/>
          </a:p>
          <a:p>
            <a:pPr algn="ctr"/>
            <a:endParaRPr lang="fr-FR" sz="2400" dirty="0"/>
          </a:p>
        </p:txBody>
      </p:sp>
    </p:spTree>
    <p:extLst>
      <p:ext uri="{BB962C8B-B14F-4D97-AF65-F5344CB8AC3E}">
        <p14:creationId xmlns:p14="http://schemas.microsoft.com/office/powerpoint/2010/main" val="209469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accent1">
                    <a:lumMod val="50000"/>
                  </a:schemeClr>
                </a:solidFill>
              </a:rPr>
              <a:t>Commune </a:t>
            </a:r>
            <a:r>
              <a:rPr lang="fr-FR" sz="1200" dirty="0" err="1">
                <a:solidFill>
                  <a:schemeClr val="accent1">
                    <a:lumMod val="50000"/>
                  </a:schemeClr>
                </a:solidFill>
              </a:rPr>
              <a:t>Imerintsiatosika</a:t>
            </a:r>
            <a:endParaRPr lang="fr-FR" sz="1200" dirty="0">
              <a:solidFill>
                <a:schemeClr val="accent1">
                  <a:lumMod val="50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accent6">
                    <a:lumMod val="50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bg1">
                    <a:lumMod val="75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solidFill>
                  <a:schemeClr val="bg1">
                    <a:lumMod val="65000"/>
                  </a:schemeClr>
                </a:solidFill>
              </a:rPr>
              <a:t>Parcelles dans les </a:t>
            </a:r>
            <a:r>
              <a:rPr lang="fr-FR" sz="1200" dirty="0" err="1">
                <a:solidFill>
                  <a:schemeClr val="bg1">
                    <a:lumMod val="65000"/>
                  </a:schemeClr>
                </a:solidFill>
              </a:rPr>
              <a:t>Fokontany</a:t>
            </a:r>
            <a:endParaRPr lang="fr-FR" sz="1200" dirty="0">
              <a:solidFill>
                <a:schemeClr val="bg1">
                  <a:lumMod val="65000"/>
                </a:schemeClr>
              </a:solidFill>
            </a:endParaRPr>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bg1">
                    <a:lumMod val="75000"/>
                  </a:schemeClr>
                </a:solidFill>
              </a:rPr>
              <a:t>Nov</a:t>
            </a:r>
            <a:r>
              <a:rPr lang="fr-FR" sz="1200" b="1" dirty="0">
                <a:solidFill>
                  <a:schemeClr val="bg1">
                    <a:lumMod val="75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accent1">
                    <a:lumMod val="50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graphicFrame>
        <p:nvGraphicFramePr>
          <p:cNvPr id="12" name="Tableau 11">
            <a:extLst>
              <a:ext uri="{FF2B5EF4-FFF2-40B4-BE49-F238E27FC236}">
                <a16:creationId xmlns:a16="http://schemas.microsoft.com/office/drawing/2014/main" id="{A149A503-0E55-FA45-800E-EB9A468828C6}"/>
              </a:ext>
            </a:extLst>
          </p:cNvPr>
          <p:cNvGraphicFramePr>
            <a:graphicFrameLocks noGrp="1"/>
          </p:cNvGraphicFramePr>
          <p:nvPr/>
        </p:nvGraphicFramePr>
        <p:xfrm>
          <a:off x="1227742" y="2617887"/>
          <a:ext cx="9721951" cy="4376750"/>
        </p:xfrm>
        <a:graphic>
          <a:graphicData uri="http://schemas.openxmlformats.org/drawingml/2006/table">
            <a:tbl>
              <a:tblPr firstRow="1" firstCol="1" bandRow="1">
                <a:tableStyleId>{5C22544A-7EE6-4342-B048-85BDC9FD1C3A}</a:tableStyleId>
              </a:tblPr>
              <a:tblGrid>
                <a:gridCol w="1969894">
                  <a:extLst>
                    <a:ext uri="{9D8B030D-6E8A-4147-A177-3AD203B41FA5}">
                      <a16:colId xmlns:a16="http://schemas.microsoft.com/office/drawing/2014/main" val="1383316578"/>
                    </a:ext>
                  </a:extLst>
                </a:gridCol>
                <a:gridCol w="1780862">
                  <a:extLst>
                    <a:ext uri="{9D8B030D-6E8A-4147-A177-3AD203B41FA5}">
                      <a16:colId xmlns:a16="http://schemas.microsoft.com/office/drawing/2014/main" val="2171511742"/>
                    </a:ext>
                  </a:extLst>
                </a:gridCol>
                <a:gridCol w="1777800">
                  <a:extLst>
                    <a:ext uri="{9D8B030D-6E8A-4147-A177-3AD203B41FA5}">
                      <a16:colId xmlns:a16="http://schemas.microsoft.com/office/drawing/2014/main" val="2219555590"/>
                    </a:ext>
                  </a:extLst>
                </a:gridCol>
                <a:gridCol w="2386772">
                  <a:extLst>
                    <a:ext uri="{9D8B030D-6E8A-4147-A177-3AD203B41FA5}">
                      <a16:colId xmlns:a16="http://schemas.microsoft.com/office/drawing/2014/main" val="2340352660"/>
                    </a:ext>
                  </a:extLst>
                </a:gridCol>
                <a:gridCol w="1806623">
                  <a:extLst>
                    <a:ext uri="{9D8B030D-6E8A-4147-A177-3AD203B41FA5}">
                      <a16:colId xmlns:a16="http://schemas.microsoft.com/office/drawing/2014/main" val="479364838"/>
                    </a:ext>
                  </a:extLst>
                </a:gridCol>
              </a:tblGrid>
              <a:tr h="117688">
                <a:tc>
                  <a:txBody>
                    <a:bodyPr/>
                    <a:lstStyle/>
                    <a:p>
                      <a:pPr algn="just">
                        <a:lnSpc>
                          <a:spcPct val="107000"/>
                        </a:lnSpc>
                        <a:spcAft>
                          <a:spcPts val="800"/>
                        </a:spcAft>
                      </a:pPr>
                      <a:r>
                        <a:rPr lang="fr-FR" sz="950" dirty="0">
                          <a:effectLst/>
                        </a:rPr>
                        <a:t>Noms Agriculteurs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MF habituelles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r>
                        <a:rPr lang="fr-FR" sz="950" dirty="0">
                          <a:effectLst/>
                        </a:rPr>
                        <a:t>         Dose proposée</a:t>
                      </a:r>
                      <a:endParaRPr lang="fr-FR" sz="950" dirty="0"/>
                    </a:p>
                  </a:txBody>
                  <a:tcPr marL="30276" marR="30276" marT="0" marB="0"/>
                </a:tc>
                <a:tc>
                  <a:txBody>
                    <a:bodyPr/>
                    <a:lstStyle/>
                    <a:p>
                      <a:pPr algn="just">
                        <a:lnSpc>
                          <a:spcPct val="107000"/>
                        </a:lnSpc>
                        <a:spcAft>
                          <a:spcPts val="800"/>
                        </a:spcAft>
                      </a:pPr>
                      <a:r>
                        <a:rPr lang="fr-FR" sz="950" dirty="0">
                          <a:effectLst/>
                        </a:rPr>
                        <a:t>MF Innovantes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Dose proposée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extLst>
                  <a:ext uri="{0D108BD9-81ED-4DB2-BD59-A6C34878D82A}">
                    <a16:rowId xmlns:a16="http://schemas.microsoft.com/office/drawing/2014/main" val="1245588462"/>
                  </a:ext>
                </a:extLst>
              </a:tr>
              <a:tr h="117629">
                <a:tc rowSpan="2">
                  <a:txBody>
                    <a:bodyPr/>
                    <a:lstStyle/>
                    <a:p>
                      <a:pPr algn="just"/>
                      <a:r>
                        <a:rPr lang="fr-FR" sz="950" dirty="0">
                          <a:solidFill>
                            <a:schemeClr val="tx1"/>
                          </a:solidFill>
                          <a:effectLst/>
                        </a:rPr>
                        <a:t>1. Joséphine (</a:t>
                      </a:r>
                      <a:r>
                        <a:rPr lang="fr-FR" sz="950" dirty="0" err="1">
                          <a:solidFill>
                            <a:schemeClr val="tx1"/>
                          </a:solidFill>
                          <a:effectLst/>
                        </a:rPr>
                        <a:t>Antamboho</a:t>
                      </a:r>
                      <a:r>
                        <a:rPr lang="fr-FR" sz="950" dirty="0">
                          <a:solidFill>
                            <a:schemeClr val="tx1"/>
                          </a:solidFill>
                          <a:effectLst/>
                        </a:rPr>
                        <a:t> I)</a:t>
                      </a:r>
                      <a:endParaRPr lang="fr-FR" sz="950" dirty="0">
                        <a:solidFill>
                          <a:schemeClr val="tx1"/>
                        </a:solidFill>
                        <a:effectLst/>
                        <a:latin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a:effectLst/>
                        </a:rPr>
                        <a:t>Fientes de volailles </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1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1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2973076312"/>
                  </a:ext>
                </a:extLst>
              </a:tr>
              <a:tr h="117629">
                <a:tc vMerge="1">
                  <a:txBody>
                    <a:bodyPr/>
                    <a:lstStyle/>
                    <a:p>
                      <a:endParaRPr lang="fr-FR"/>
                    </a:p>
                  </a:txBody>
                  <a:tcPr/>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½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½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3366082146"/>
                  </a:ext>
                </a:extLst>
              </a:tr>
              <a:tr h="117629">
                <a:tc rowSpan="5">
                  <a:txBody>
                    <a:bodyPr/>
                    <a:lstStyle/>
                    <a:p>
                      <a:pPr algn="just"/>
                      <a:r>
                        <a:rPr lang="fr-FR" sz="950" dirty="0">
                          <a:solidFill>
                            <a:schemeClr val="tx1"/>
                          </a:solidFill>
                          <a:effectLst/>
                        </a:rPr>
                        <a:t>2. Jean Pierre (</a:t>
                      </a:r>
                      <a:r>
                        <a:rPr lang="fr-FR" sz="950" dirty="0" err="1">
                          <a:solidFill>
                            <a:schemeClr val="tx1"/>
                          </a:solidFill>
                          <a:effectLst/>
                        </a:rPr>
                        <a:t>Imerimandroso</a:t>
                      </a:r>
                      <a:r>
                        <a:rPr lang="fr-FR" sz="950" dirty="0">
                          <a:solidFill>
                            <a:schemeClr val="tx1"/>
                          </a:solidFill>
                          <a:effectLst/>
                        </a:rPr>
                        <a:t>)</a:t>
                      </a:r>
                      <a:endParaRPr lang="fr-FR" sz="950" dirty="0">
                        <a:solidFill>
                          <a:schemeClr val="tx1"/>
                        </a:solidFill>
                        <a:effectLst/>
                        <a:latin typeface="Calibri" panose="020F0502020204030204" pitchFamily="34" charset="0"/>
                        <a:cs typeface="Times New Roman" panose="02020603050405020304" pitchFamily="18" charset="0"/>
                      </a:endParaRPr>
                    </a:p>
                    <a:p>
                      <a:pPr algn="just">
                        <a:lnSpc>
                          <a:spcPct val="107000"/>
                        </a:lnSpc>
                        <a:spcAft>
                          <a:spcPts val="800"/>
                        </a:spcAft>
                      </a:pPr>
                      <a:r>
                        <a:rPr lang="fr-FR" sz="950" dirty="0">
                          <a:solidFill>
                            <a:schemeClr val="tx1"/>
                          </a:solidFill>
                          <a:effectLst/>
                        </a:rPr>
                        <a:t> </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Poudrette de parc </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3 sacs stock</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10 kg</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2458408126"/>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2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Vers de terre</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500</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3371244841"/>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rowSpan="3">
                  <a:txBody>
                    <a:bodyPr/>
                    <a:lstStyle/>
                    <a:p>
                      <a:pPr algn="just">
                        <a:lnSpc>
                          <a:spcPct val="107000"/>
                        </a:lnSpc>
                        <a:spcAft>
                          <a:spcPts val="800"/>
                        </a:spcAft>
                      </a:pPr>
                      <a:r>
                        <a:rPr lang="fr-FR" sz="950" dirty="0">
                          <a:effectLst/>
                        </a:rPr>
                        <a:t> Fumier de porcs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rowSpan="3">
                  <a:txBody>
                    <a:bodyPr/>
                    <a:lstStyle/>
                    <a:p>
                      <a:pPr algn="just">
                        <a:lnSpc>
                          <a:spcPct val="107000"/>
                        </a:lnSpc>
                        <a:spcAft>
                          <a:spcPts val="800"/>
                        </a:spcAft>
                      </a:pPr>
                      <a:r>
                        <a:rPr lang="fr-FR" sz="950" dirty="0">
                          <a:effectLst/>
                        </a:rPr>
                        <a:t> 1 sac stock </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Poudrette de par</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a:effectLst/>
                        </a:rPr>
                        <a:t>3 sacs stock</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3643657089"/>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2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3047743964"/>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15 kg</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3475070262"/>
                  </a:ext>
                </a:extLst>
              </a:tr>
              <a:tr h="117629">
                <a:tc rowSpan="3">
                  <a:txBody>
                    <a:bodyPr/>
                    <a:lstStyle/>
                    <a:p>
                      <a:pPr algn="just"/>
                      <a:r>
                        <a:rPr lang="fr-FR" sz="950" dirty="0">
                          <a:solidFill>
                            <a:schemeClr val="tx1"/>
                          </a:solidFill>
                          <a:effectLst/>
                        </a:rPr>
                        <a:t>3. Francine (</a:t>
                      </a:r>
                      <a:r>
                        <a:rPr lang="fr-FR" sz="950" dirty="0" err="1">
                          <a:solidFill>
                            <a:schemeClr val="tx1"/>
                          </a:solidFill>
                          <a:effectLst/>
                        </a:rPr>
                        <a:t>Imerimandroso</a:t>
                      </a:r>
                      <a:r>
                        <a:rPr lang="fr-FR" sz="950" dirty="0">
                          <a:solidFill>
                            <a:schemeClr val="tx1"/>
                          </a:solidFill>
                          <a:effectLst/>
                        </a:rPr>
                        <a:t>)</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Fumier de bovins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1 sacs stock</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5 kg</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2999512676"/>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½ sacs stock</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a:effectLst/>
                        </a:rPr>
                        <a:t>Fumier de porcs</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a:effectLst/>
                        </a:rPr>
                        <a:t>20 kg</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850242003"/>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Fumier de bovins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1/16 charrette </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3239303686"/>
                  </a:ext>
                </a:extLst>
              </a:tr>
              <a:tr h="117629">
                <a:tc rowSpan="2">
                  <a:txBody>
                    <a:bodyPr/>
                    <a:lstStyle/>
                    <a:p>
                      <a:pPr algn="just">
                        <a:lnSpc>
                          <a:spcPct val="107000"/>
                        </a:lnSpc>
                        <a:spcAft>
                          <a:spcPts val="800"/>
                        </a:spcAft>
                      </a:pPr>
                      <a:r>
                        <a:rPr lang="fr-FR" sz="950" dirty="0">
                          <a:solidFill>
                            <a:schemeClr val="tx1"/>
                          </a:solidFill>
                          <a:effectLst/>
                        </a:rPr>
                        <a:t>4. </a:t>
                      </a:r>
                      <a:r>
                        <a:rPr lang="fr-FR" sz="950" dirty="0" err="1">
                          <a:solidFill>
                            <a:schemeClr val="tx1"/>
                          </a:solidFill>
                          <a:effectLst/>
                        </a:rPr>
                        <a:t>Saholy</a:t>
                      </a:r>
                      <a:r>
                        <a:rPr lang="fr-FR" sz="950" dirty="0">
                          <a:solidFill>
                            <a:schemeClr val="tx1"/>
                          </a:solidFill>
                          <a:effectLst/>
                        </a:rPr>
                        <a:t> (</a:t>
                      </a:r>
                      <a:r>
                        <a:rPr lang="fr-FR" sz="950" dirty="0" err="1">
                          <a:solidFill>
                            <a:schemeClr val="tx1"/>
                          </a:solidFill>
                          <a:effectLst/>
                        </a:rPr>
                        <a:t>Atsetsindranovato</a:t>
                      </a:r>
                      <a:r>
                        <a:rPr lang="fr-FR" sz="950" dirty="0">
                          <a:solidFill>
                            <a:schemeClr val="tx1"/>
                          </a:solidFill>
                          <a:effectLst/>
                        </a:rPr>
                        <a:t>)</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Fumier de bovins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r>
                        <a:rPr lang="fr-FR" sz="950" dirty="0">
                          <a:effectLst/>
                        </a:rPr>
                        <a:t>1/16  charrette </a:t>
                      </a:r>
                      <a:endParaRPr lang="fr-FR" sz="950" dirty="0"/>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¼sac « bordure rouge »</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1214403986"/>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algn="just">
                        <a:lnSpc>
                          <a:spcPct val="107000"/>
                        </a:lnSpc>
                        <a:spcAft>
                          <a:spcPts val="800"/>
                        </a:spcAft>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r>
                        <a:rPr lang="fr-FR" sz="950" dirty="0">
                          <a:effectLst/>
                        </a:rPr>
                        <a:t>¼sac « bordure rouge »</a:t>
                      </a:r>
                      <a:endParaRPr lang="fr-FR" sz="950" dirty="0"/>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Vers de terre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700  </a:t>
                      </a:r>
                      <a:r>
                        <a:rPr lang="fr-FR" sz="950" dirty="0" err="1">
                          <a:effectLst/>
                        </a:rPr>
                        <a:t>ind</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2396112022"/>
                  </a:ext>
                </a:extLst>
              </a:tr>
              <a:tr h="117629">
                <a:tc rowSpan="2">
                  <a:txBody>
                    <a:bodyPr/>
                    <a:lstStyle/>
                    <a:p>
                      <a:pPr algn="just"/>
                      <a:r>
                        <a:rPr lang="fr-FR" sz="950" dirty="0">
                          <a:solidFill>
                            <a:schemeClr val="tx1"/>
                          </a:solidFill>
                          <a:effectLst/>
                        </a:rPr>
                        <a:t>5. Gilles (</a:t>
                      </a:r>
                      <a:r>
                        <a:rPr lang="fr-FR" sz="950" dirty="0" err="1">
                          <a:solidFill>
                            <a:schemeClr val="tx1"/>
                          </a:solidFill>
                          <a:effectLst/>
                        </a:rPr>
                        <a:t>Atsetsindranovato</a:t>
                      </a:r>
                      <a:r>
                        <a:rPr lang="fr-FR" sz="950" dirty="0">
                          <a:solidFill>
                            <a:schemeClr val="tx1"/>
                          </a:solidFill>
                          <a:effectLst/>
                        </a:rPr>
                        <a:t>)</a:t>
                      </a:r>
                      <a:endParaRPr lang="fr-FR" sz="950" dirty="0">
                        <a:solidFill>
                          <a:schemeClr val="tx1"/>
                        </a:solidFill>
                        <a:effectLst/>
                        <a:latin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a:effectLst/>
                        </a:rPr>
                        <a:t>Fumier de bovins</a:t>
                      </a:r>
                      <a:endParaRPr lang="fr-FR" sz="95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r>
                        <a:rPr lang="fr-FR" sz="950" dirty="0">
                          <a:effectLst/>
                        </a:rPr>
                        <a:t>2 sacs « bordure rouge »</a:t>
                      </a:r>
                      <a:endParaRPr lang="fr-FR" sz="950" dirty="0"/>
                    </a:p>
                  </a:txBody>
                  <a:tcPr marL="30276" marR="30276" marT="0" marB="0">
                    <a:solidFill>
                      <a:schemeClr val="bg2"/>
                    </a:solidFill>
                  </a:tcPr>
                </a:tc>
                <a:tc>
                  <a:txBody>
                    <a:bodyPr/>
                    <a:lstStyle/>
                    <a:p>
                      <a:pPr algn="just">
                        <a:lnSpc>
                          <a:spcPct val="107000"/>
                        </a:lnSpc>
                        <a:spcAft>
                          <a:spcPts val="800"/>
                        </a:spcAft>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3 sacs « bordure rouge »</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2308736026"/>
                  </a:ext>
                </a:extLst>
              </a:tr>
              <a:tr h="117629">
                <a:tc vMerge="1">
                  <a:txBody>
                    <a:bodyPr/>
                    <a:lstStyle/>
                    <a:p>
                      <a:endParaRPr lang="fr-FR"/>
                    </a:p>
                  </a:txBody>
                  <a:tcPr/>
                </a:tc>
                <a:tc>
                  <a:txBody>
                    <a:bodyPr/>
                    <a:lstStyle/>
                    <a:p>
                      <a:pPr algn="just">
                        <a:lnSpc>
                          <a:spcPct val="107000"/>
                        </a:lnSpc>
                        <a:spcAft>
                          <a:spcPts val="800"/>
                        </a:spcAft>
                      </a:pPr>
                      <a:r>
                        <a:rPr lang="fr-FR" sz="950" dirty="0">
                          <a:effectLst/>
                        </a:rPr>
                        <a:t>Cendre bois de chauffe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r>
                        <a:rPr lang="fr-FR" sz="950" dirty="0">
                          <a:effectLst/>
                        </a:rPr>
                        <a:t>1 « bordure rouge »</a:t>
                      </a:r>
                      <a:endParaRPr lang="fr-FR" sz="950" dirty="0"/>
                    </a:p>
                  </a:txBody>
                  <a:tcPr marL="30276" marR="30276" marT="0" marB="0">
                    <a:solidFill>
                      <a:schemeClr val="bg2"/>
                    </a:solidFill>
                  </a:tcPr>
                </a:tc>
                <a:tc>
                  <a:txBody>
                    <a:bodyPr/>
                    <a:lstStyle/>
                    <a:p>
                      <a:pPr algn="just">
                        <a:lnSpc>
                          <a:spcPct val="107000"/>
                        </a:lnSpc>
                        <a:spcAft>
                          <a:spcPts val="800"/>
                        </a:spcAft>
                      </a:pPr>
                      <a:r>
                        <a:rPr lang="fr-FR" sz="950" dirty="0">
                          <a:effectLst/>
                        </a:rPr>
                        <a:t>Cendre de bois de chauffe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1sac « bordure rouge »</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713714712"/>
                  </a:ext>
                </a:extLst>
              </a:tr>
              <a:tr h="117629">
                <a:tc rowSpan="2">
                  <a:txBody>
                    <a:bodyPr/>
                    <a:lstStyle/>
                    <a:p>
                      <a:pPr algn="just">
                        <a:lnSpc>
                          <a:spcPct val="107000"/>
                        </a:lnSpc>
                        <a:spcAft>
                          <a:spcPts val="800"/>
                        </a:spcAft>
                      </a:pPr>
                      <a:r>
                        <a:rPr lang="fr-FR" sz="950" dirty="0">
                          <a:solidFill>
                            <a:schemeClr val="tx1"/>
                          </a:solidFill>
                          <a:effectLst/>
                        </a:rPr>
                        <a:t>6. </a:t>
                      </a:r>
                      <a:r>
                        <a:rPr lang="fr-FR" sz="950" dirty="0" err="1">
                          <a:solidFill>
                            <a:schemeClr val="tx1"/>
                          </a:solidFill>
                          <a:effectLst/>
                        </a:rPr>
                        <a:t>Ruffine</a:t>
                      </a:r>
                      <a:r>
                        <a:rPr lang="fr-FR" sz="950" dirty="0">
                          <a:solidFill>
                            <a:schemeClr val="tx1"/>
                          </a:solidFill>
                          <a:effectLst/>
                        </a:rPr>
                        <a:t> (</a:t>
                      </a:r>
                      <a:r>
                        <a:rPr lang="fr-FR" sz="950" dirty="0" err="1">
                          <a:solidFill>
                            <a:schemeClr val="tx1"/>
                          </a:solidFill>
                          <a:effectLst/>
                        </a:rPr>
                        <a:t>Amboara</a:t>
                      </a:r>
                      <a:r>
                        <a:rPr lang="fr-FR" sz="950" dirty="0">
                          <a:solidFill>
                            <a:schemeClr val="tx1"/>
                          </a:solidFill>
                          <a:effectLst/>
                        </a:rPr>
                        <a:t>)</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¼ charrette </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2 sacs « bordure rouge »</a:t>
                      </a:r>
                    </a:p>
                  </a:txBody>
                  <a:tcPr marL="30276" marR="30276" marT="0" marB="0">
                    <a:solidFill>
                      <a:schemeClr val="accent5">
                        <a:lumMod val="20000"/>
                        <a:lumOff val="80000"/>
                      </a:schemeClr>
                    </a:solidFill>
                  </a:tcPr>
                </a:tc>
                <a:extLst>
                  <a:ext uri="{0D108BD9-81ED-4DB2-BD59-A6C34878D82A}">
                    <a16:rowId xmlns:a16="http://schemas.microsoft.com/office/drawing/2014/main" val="1295648357"/>
                  </a:ext>
                </a:extLst>
              </a:tr>
              <a:tr h="117629">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Fumier de bovins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¼ charrette</a:t>
                      </a:r>
                      <a:endParaRPr lang="fr-FR" sz="950" dirty="0"/>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50 kg</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77859965"/>
                  </a:ext>
                </a:extLst>
              </a:tr>
              <a:tr h="117629">
                <a:tc rowSpan="3">
                  <a:txBody>
                    <a:bodyPr/>
                    <a:lstStyle/>
                    <a:p>
                      <a:pPr algn="just">
                        <a:lnSpc>
                          <a:spcPct val="107000"/>
                        </a:lnSpc>
                        <a:spcAft>
                          <a:spcPts val="800"/>
                        </a:spcAft>
                      </a:pPr>
                      <a:r>
                        <a:rPr lang="fr-FR" sz="950" dirty="0">
                          <a:solidFill>
                            <a:schemeClr val="tx1"/>
                          </a:solidFill>
                          <a:effectLst/>
                        </a:rPr>
                        <a:t>7. Papa Solo (</a:t>
                      </a:r>
                      <a:r>
                        <a:rPr lang="fr-FR" sz="950" dirty="0" err="1">
                          <a:solidFill>
                            <a:schemeClr val="tx1"/>
                          </a:solidFill>
                          <a:effectLst/>
                        </a:rPr>
                        <a:t>Amboara</a:t>
                      </a:r>
                      <a:r>
                        <a:rPr lang="fr-FR" sz="950" dirty="0">
                          <a:solidFill>
                            <a:schemeClr val="tx1"/>
                          </a:solidFill>
                          <a:effectLst/>
                        </a:rPr>
                        <a:t>)</a:t>
                      </a:r>
                    </a:p>
                  </a:txBody>
                  <a:tcPr marL="30276" marR="30276" marT="0" marB="0">
                    <a:solidFill>
                      <a:schemeClr val="bg2"/>
                    </a:solidFill>
                  </a:tcPr>
                </a:tc>
                <a:tc rowSpan="2">
                  <a:txBody>
                    <a:bodyPr/>
                    <a:lstStyle/>
                    <a:p>
                      <a:pPr algn="just">
                        <a:lnSpc>
                          <a:spcPct val="107000"/>
                        </a:lnSpc>
                        <a:spcAft>
                          <a:spcPts val="800"/>
                        </a:spcAft>
                      </a:pPr>
                      <a:r>
                        <a:rPr lang="fr-FR" sz="950" dirty="0">
                          <a:effectLst/>
                        </a:rPr>
                        <a:t>Cendre de balle de riz</a:t>
                      </a:r>
                    </a:p>
                  </a:txBody>
                  <a:tcPr marL="30276" marR="30276" marT="0" marB="0">
                    <a:solidFill>
                      <a:schemeClr val="bg2"/>
                    </a:solidFill>
                  </a:tcPr>
                </a:tc>
                <a:tc rowSpan="2">
                  <a:txBody>
                    <a:bodyPr/>
                    <a:lstStyle/>
                    <a:p>
                      <a:pPr algn="just">
                        <a:lnSpc>
                          <a:spcPct val="107000"/>
                        </a:lnSpc>
                        <a:spcAft>
                          <a:spcPts val="800"/>
                        </a:spcAft>
                      </a:pPr>
                      <a:r>
                        <a:rPr lang="fr-FR" sz="950" dirty="0">
                          <a:effectLst/>
                        </a:rPr>
                        <a:t>¼ charrette</a:t>
                      </a:r>
                    </a:p>
                  </a:txBody>
                  <a:tcPr marL="30276" marR="30276" marT="0" marB="0">
                    <a:solidFill>
                      <a:schemeClr val="bg2"/>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bg2"/>
                    </a:solidFill>
                  </a:tcPr>
                </a:tc>
                <a:tc>
                  <a:txBody>
                    <a:bodyPr/>
                    <a:lstStyle/>
                    <a:p>
                      <a:pPr algn="just">
                        <a:lnSpc>
                          <a:spcPct val="107000"/>
                        </a:lnSpc>
                        <a:spcAft>
                          <a:spcPts val="800"/>
                        </a:spcAft>
                      </a:pPr>
                      <a:r>
                        <a:rPr lang="fr-FR" sz="950" dirty="0">
                          <a:effectLst/>
                        </a:rPr>
                        <a:t>¼ charrette</a:t>
                      </a:r>
                    </a:p>
                  </a:txBody>
                  <a:tcPr marL="30276" marR="30276" marT="0" marB="0">
                    <a:solidFill>
                      <a:schemeClr val="bg2"/>
                    </a:solidFill>
                  </a:tcPr>
                </a:tc>
                <a:extLst>
                  <a:ext uri="{0D108BD9-81ED-4DB2-BD59-A6C34878D82A}">
                    <a16:rowId xmlns:a16="http://schemas.microsoft.com/office/drawing/2014/main" val="2946342457"/>
                  </a:ext>
                </a:extLst>
              </a:tr>
              <a:tr h="117629">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Fumier de porcs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¼ charrette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3824213308"/>
                  </a:ext>
                </a:extLst>
              </a:tr>
              <a:tr h="117629">
                <a:tc vMerge="1">
                  <a:txBody>
                    <a:bodyPr/>
                    <a:lstStyle/>
                    <a:p>
                      <a:pPr algn="just">
                        <a:lnSpc>
                          <a:spcPct val="107000"/>
                        </a:lnSpc>
                        <a:spcAft>
                          <a:spcPts val="800"/>
                        </a:spcAft>
                      </a:pPr>
                      <a:endParaRPr lang="fr-FR"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Fumier de porcs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r>
                        <a:rPr lang="fr-FR" sz="950" dirty="0"/>
                        <a:t>¼ </a:t>
                      </a:r>
                      <a:r>
                        <a:rPr lang="fr-FR" sz="950" dirty="0" err="1"/>
                        <a:t>chatette</a:t>
                      </a:r>
                      <a:endParaRPr lang="fr-FR" sz="950" dirty="0"/>
                    </a:p>
                  </a:txBody>
                  <a:tcPr marL="30276" marR="30276" marT="0" marB="0">
                    <a:solidFill>
                      <a:schemeClr val="bg2"/>
                    </a:solidFill>
                  </a:tcPr>
                </a:tc>
                <a:tc>
                  <a:txBody>
                    <a:bodyPr/>
                    <a:lstStyle/>
                    <a:p>
                      <a:pPr algn="just">
                        <a:lnSpc>
                          <a:spcPct val="107000"/>
                        </a:lnSpc>
                        <a:spcAft>
                          <a:spcPts val="800"/>
                        </a:spcAft>
                      </a:pPr>
                      <a:r>
                        <a:rPr lang="fr-FR" sz="950" dirty="0">
                          <a:effectLst/>
                        </a:rPr>
                        <a:t>Vers de terre</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1 500 </a:t>
                      </a:r>
                      <a:r>
                        <a:rPr lang="fr-FR" sz="950" dirty="0" err="1">
                          <a:effectLst/>
                        </a:rPr>
                        <a:t>ind</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3252704838"/>
                  </a:ext>
                </a:extLst>
              </a:tr>
              <a:tr h="117629">
                <a:tc rowSpan="2">
                  <a:txBody>
                    <a:bodyPr/>
                    <a:lstStyle/>
                    <a:p>
                      <a:pPr algn="just">
                        <a:lnSpc>
                          <a:spcPct val="107000"/>
                        </a:lnSpc>
                        <a:spcAft>
                          <a:spcPts val="800"/>
                        </a:spcAft>
                      </a:pPr>
                      <a:r>
                        <a:rPr lang="fr-FR" sz="950" dirty="0">
                          <a:solidFill>
                            <a:schemeClr val="tx1"/>
                          </a:solidFill>
                          <a:effectLst/>
                        </a:rPr>
                        <a:t>8. Joseph (</a:t>
                      </a:r>
                      <a:r>
                        <a:rPr lang="fr-FR" sz="950" dirty="0" err="1">
                          <a:solidFill>
                            <a:schemeClr val="tx1"/>
                          </a:solidFill>
                          <a:effectLst/>
                        </a:rPr>
                        <a:t>Morarano</a:t>
                      </a:r>
                      <a:r>
                        <a:rPr lang="fr-FR" sz="950" dirty="0">
                          <a:solidFill>
                            <a:schemeClr val="tx1"/>
                          </a:solidFill>
                          <a:effectLst/>
                        </a:rPr>
                        <a:t> Nord)</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¼ charrette</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¼ charrette</a:t>
                      </a:r>
                    </a:p>
                  </a:txBody>
                  <a:tcPr marL="30276" marR="30276" marT="0" marB="0">
                    <a:solidFill>
                      <a:schemeClr val="accent5">
                        <a:lumMod val="20000"/>
                        <a:lumOff val="80000"/>
                      </a:schemeClr>
                    </a:solidFill>
                  </a:tcPr>
                </a:tc>
                <a:extLst>
                  <a:ext uri="{0D108BD9-81ED-4DB2-BD59-A6C34878D82A}">
                    <a16:rowId xmlns:a16="http://schemas.microsoft.com/office/drawing/2014/main" val="3279963944"/>
                  </a:ext>
                </a:extLst>
              </a:tr>
              <a:tr h="156395">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Fumier de bovins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¼ charrette</a:t>
                      </a:r>
                      <a:endParaRPr lang="fr-FR" sz="950" dirty="0"/>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25 kg</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1105698339"/>
                  </a:ext>
                </a:extLst>
              </a:tr>
              <a:tr h="156423">
                <a:tc rowSpan="2">
                  <a:txBody>
                    <a:bodyPr/>
                    <a:lstStyle/>
                    <a:p>
                      <a:pPr algn="just">
                        <a:lnSpc>
                          <a:spcPct val="107000"/>
                        </a:lnSpc>
                        <a:spcAft>
                          <a:spcPts val="800"/>
                        </a:spcAft>
                      </a:pPr>
                      <a:r>
                        <a:rPr lang="fr-FR" sz="950" dirty="0">
                          <a:solidFill>
                            <a:schemeClr val="tx1"/>
                          </a:solidFill>
                          <a:effectLst/>
                        </a:rPr>
                        <a:t>9. Johnson (</a:t>
                      </a:r>
                      <a:r>
                        <a:rPr lang="fr-FR" sz="950" dirty="0" err="1">
                          <a:solidFill>
                            <a:schemeClr val="tx1"/>
                          </a:solidFill>
                          <a:effectLst/>
                        </a:rPr>
                        <a:t>Morarano</a:t>
                      </a:r>
                      <a:r>
                        <a:rPr lang="fr-FR" sz="950" dirty="0">
                          <a:solidFill>
                            <a:schemeClr val="tx1"/>
                          </a:solidFill>
                          <a:effectLst/>
                        </a:rPr>
                        <a:t> Nord)</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bg2"/>
                    </a:solidFill>
                  </a:tcPr>
                </a:tc>
                <a:tc>
                  <a:txBody>
                    <a:bodyPr/>
                    <a:lstStyle/>
                    <a:p>
                      <a:pPr algn="just">
                        <a:lnSpc>
                          <a:spcPct val="107000"/>
                        </a:lnSpc>
                        <a:spcAft>
                          <a:spcPts val="800"/>
                        </a:spcAft>
                      </a:pPr>
                      <a:r>
                        <a:rPr lang="fr-FR" sz="950" dirty="0">
                          <a:effectLst/>
                        </a:rPr>
                        <a:t>¼ charrette</a:t>
                      </a:r>
                    </a:p>
                  </a:txBody>
                  <a:tcPr marL="30276" marR="30276" marT="0" marB="0">
                    <a:solidFill>
                      <a:schemeClr val="bg2"/>
                    </a:solidFill>
                  </a:tcPr>
                </a:tc>
                <a:tc>
                  <a:txBody>
                    <a:bodyPr/>
                    <a:lstStyle/>
                    <a:p>
                      <a:pPr algn="just">
                        <a:lnSpc>
                          <a:spcPct val="107000"/>
                        </a:lnSpc>
                        <a:spcAft>
                          <a:spcPts val="800"/>
                        </a:spcAft>
                      </a:pPr>
                      <a:r>
                        <a:rPr lang="fr-FR" sz="950" dirty="0">
                          <a:effectLst/>
                        </a:rPr>
                        <a:t>Cendre de balle de riz</a:t>
                      </a:r>
                    </a:p>
                  </a:txBody>
                  <a:tcPr marL="30276" marR="30276" marT="0" marB="0">
                    <a:solidFill>
                      <a:schemeClr val="bg2"/>
                    </a:solidFill>
                  </a:tcPr>
                </a:tc>
                <a:tc>
                  <a:txBody>
                    <a:bodyPr/>
                    <a:lstStyle/>
                    <a:p>
                      <a:pPr algn="just">
                        <a:lnSpc>
                          <a:spcPct val="107000"/>
                        </a:lnSpc>
                        <a:spcAft>
                          <a:spcPts val="800"/>
                        </a:spcAft>
                      </a:pPr>
                      <a:r>
                        <a:rPr lang="fr-FR" sz="950" dirty="0">
                          <a:effectLst/>
                        </a:rPr>
                        <a:t>¼ charrette</a:t>
                      </a:r>
                    </a:p>
                  </a:txBody>
                  <a:tcPr marL="30276" marR="30276" marT="0" marB="0">
                    <a:solidFill>
                      <a:schemeClr val="bg2"/>
                    </a:solidFill>
                  </a:tcPr>
                </a:tc>
                <a:extLst>
                  <a:ext uri="{0D108BD9-81ED-4DB2-BD59-A6C34878D82A}">
                    <a16:rowId xmlns:a16="http://schemas.microsoft.com/office/drawing/2014/main" val="1428862131"/>
                  </a:ext>
                </a:extLst>
              </a:tr>
              <a:tr h="156423">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Poudre corne zébu</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15 kg</a:t>
                      </a:r>
                      <a:endParaRPr lang="fr-FR" sz="950" dirty="0"/>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25 kg</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extLst>
                  <a:ext uri="{0D108BD9-81ED-4DB2-BD59-A6C34878D82A}">
                    <a16:rowId xmlns:a16="http://schemas.microsoft.com/office/drawing/2014/main" val="4270068690"/>
                  </a:ext>
                </a:extLst>
              </a:tr>
              <a:tr h="156395">
                <a:tc rowSpan="2">
                  <a:txBody>
                    <a:bodyPr/>
                    <a:lstStyle/>
                    <a:p>
                      <a:pPr algn="just">
                        <a:lnSpc>
                          <a:spcPct val="107000"/>
                        </a:lnSpc>
                        <a:spcAft>
                          <a:spcPts val="800"/>
                        </a:spcAft>
                      </a:pPr>
                      <a:r>
                        <a:rPr lang="fr-FR" sz="950" dirty="0">
                          <a:solidFill>
                            <a:schemeClr val="tx1"/>
                          </a:solidFill>
                          <a:effectLst/>
                        </a:rPr>
                        <a:t>10. Ando (</a:t>
                      </a:r>
                      <a:r>
                        <a:rPr lang="fr-FR" sz="950" dirty="0" err="1">
                          <a:solidFill>
                            <a:schemeClr val="tx1"/>
                          </a:solidFill>
                          <a:effectLst/>
                        </a:rPr>
                        <a:t>Tsenamasoandro</a:t>
                      </a:r>
                      <a:r>
                        <a:rPr lang="fr-FR" sz="950" dirty="0">
                          <a:solidFill>
                            <a:schemeClr val="tx1"/>
                          </a:solidFill>
                          <a:effectLst/>
                        </a:rPr>
                        <a:t>)</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Fientes de volailles</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10 </a:t>
                      </a:r>
                      <a:r>
                        <a:rPr lang="fr-FR" sz="950" dirty="0" err="1">
                          <a:effectLst/>
                        </a:rPr>
                        <a:t>sobika</a:t>
                      </a:r>
                      <a:endParaRPr lang="fr-FR" sz="950" dirty="0">
                        <a:effectLst/>
                      </a:endParaRP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Lombricompost</a:t>
                      </a:r>
                    </a:p>
                  </a:txBody>
                  <a:tcPr marL="30276" marR="30276" marT="0" marB="0">
                    <a:solidFill>
                      <a:schemeClr val="accent5">
                        <a:lumMod val="20000"/>
                        <a:lumOff val="80000"/>
                      </a:schemeClr>
                    </a:solidFill>
                  </a:tcPr>
                </a:tc>
                <a:tc>
                  <a:txBody>
                    <a:bodyPr/>
                    <a:lstStyle/>
                    <a:p>
                      <a:pPr algn="just">
                        <a:lnSpc>
                          <a:spcPct val="107000"/>
                        </a:lnSpc>
                        <a:spcAft>
                          <a:spcPts val="800"/>
                        </a:spcAft>
                      </a:pPr>
                      <a:r>
                        <a:rPr lang="fr-FR" sz="950" dirty="0">
                          <a:effectLst/>
                        </a:rPr>
                        <a:t>24 Kg</a:t>
                      </a:r>
                    </a:p>
                  </a:txBody>
                  <a:tcPr marL="30276" marR="30276" marT="0" marB="0">
                    <a:solidFill>
                      <a:schemeClr val="accent5">
                        <a:lumMod val="20000"/>
                        <a:lumOff val="80000"/>
                      </a:schemeClr>
                    </a:solidFill>
                  </a:tcPr>
                </a:tc>
                <a:extLst>
                  <a:ext uri="{0D108BD9-81ED-4DB2-BD59-A6C34878D82A}">
                    <a16:rowId xmlns:a16="http://schemas.microsoft.com/office/drawing/2014/main" val="1353128826"/>
                  </a:ext>
                </a:extLst>
              </a:tr>
              <a:tr h="156395">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Cendre de balle de riz</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15 </a:t>
                      </a:r>
                      <a:r>
                        <a:rPr lang="fr-FR" sz="950" dirty="0" err="1">
                          <a:effectLst/>
                        </a:rPr>
                        <a:t>sobika</a:t>
                      </a:r>
                      <a:endParaRPr lang="fr-FR" sz="950" dirty="0"/>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Fumier de porcs</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10 </a:t>
                      </a:r>
                      <a:r>
                        <a:rPr lang="fr-FR" sz="950" i="1" dirty="0" err="1">
                          <a:effectLst/>
                        </a:rPr>
                        <a:t>sobika</a:t>
                      </a:r>
                      <a:endParaRPr lang="fr-FR" sz="950" i="1"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accent5">
                        <a:lumMod val="20000"/>
                        <a:lumOff val="80000"/>
                      </a:schemeClr>
                    </a:solidFill>
                  </a:tcPr>
                </a:tc>
                <a:extLst>
                  <a:ext uri="{0D108BD9-81ED-4DB2-BD59-A6C34878D82A}">
                    <a16:rowId xmlns:a16="http://schemas.microsoft.com/office/drawing/2014/main" val="1057369096"/>
                  </a:ext>
                </a:extLst>
              </a:tr>
              <a:tr h="172090">
                <a:tc rowSpan="3">
                  <a:txBody>
                    <a:bodyPr/>
                    <a:lstStyle/>
                    <a:p>
                      <a:pPr algn="just">
                        <a:lnSpc>
                          <a:spcPct val="107000"/>
                        </a:lnSpc>
                        <a:spcAft>
                          <a:spcPts val="800"/>
                        </a:spcAft>
                      </a:pPr>
                      <a:r>
                        <a:rPr lang="fr-FR" sz="950" dirty="0">
                          <a:solidFill>
                            <a:schemeClr val="tx1"/>
                          </a:solidFill>
                          <a:effectLst/>
                        </a:rPr>
                        <a:t>11. Louise (</a:t>
                      </a:r>
                      <a:r>
                        <a:rPr lang="fr-FR" sz="950" dirty="0" err="1">
                          <a:solidFill>
                            <a:schemeClr val="tx1"/>
                          </a:solidFill>
                          <a:effectLst/>
                        </a:rPr>
                        <a:t>Tsenamasoandro</a:t>
                      </a:r>
                      <a:r>
                        <a:rPr lang="fr-FR" sz="950" dirty="0">
                          <a:solidFill>
                            <a:schemeClr val="tx1"/>
                          </a:solidFill>
                          <a:effectLst/>
                        </a:rPr>
                        <a:t>)</a:t>
                      </a:r>
                      <a:endParaRPr lang="fr-FR" sz="9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pPr algn="just">
                        <a:lnSpc>
                          <a:spcPct val="107000"/>
                        </a:lnSpc>
                        <a:spcAft>
                          <a:spcPts val="800"/>
                        </a:spcAft>
                      </a:pPr>
                      <a:r>
                        <a:rPr lang="fr-FR" sz="950" dirty="0">
                          <a:effectLst/>
                        </a:rPr>
                        <a:t>Fumier de porcs</a:t>
                      </a:r>
                    </a:p>
                  </a:txBody>
                  <a:tcPr marL="30276" marR="30276" marT="0" marB="0">
                    <a:solidFill>
                      <a:schemeClr val="bg2"/>
                    </a:solidFill>
                  </a:tcPr>
                </a:tc>
                <a:tc>
                  <a:txBody>
                    <a:bodyPr/>
                    <a:lstStyle/>
                    <a:p>
                      <a:pPr algn="just">
                        <a:lnSpc>
                          <a:spcPct val="107000"/>
                        </a:lnSpc>
                        <a:spcAft>
                          <a:spcPts val="800"/>
                        </a:spcAft>
                      </a:pPr>
                      <a:r>
                        <a:rPr lang="fr-FR" sz="950" dirty="0">
                          <a:effectLst/>
                        </a:rPr>
                        <a:t>10 </a:t>
                      </a:r>
                      <a:r>
                        <a:rPr lang="fr-FR" sz="950" dirty="0" err="1">
                          <a:effectLst/>
                        </a:rPr>
                        <a:t>sobika</a:t>
                      </a:r>
                      <a:endParaRPr lang="fr-FR" sz="950" dirty="0">
                        <a:effectLst/>
                      </a:endParaRPr>
                    </a:p>
                  </a:txBody>
                  <a:tcPr marL="30276" marR="30276" marT="0" marB="0">
                    <a:solidFill>
                      <a:schemeClr val="bg2"/>
                    </a:solidFill>
                  </a:tcPr>
                </a:tc>
                <a:tc>
                  <a:txBody>
                    <a:bodyPr/>
                    <a:lstStyle/>
                    <a:p>
                      <a:pPr algn="just">
                        <a:lnSpc>
                          <a:spcPct val="107000"/>
                        </a:lnSpc>
                        <a:spcAft>
                          <a:spcPts val="800"/>
                        </a:spcAft>
                      </a:pPr>
                      <a:r>
                        <a:rPr lang="fr-FR" sz="950" dirty="0">
                          <a:effectLst/>
                        </a:rPr>
                        <a:t>Fumier de porcs</a:t>
                      </a:r>
                    </a:p>
                  </a:txBody>
                  <a:tcPr marL="30276" marR="30276" marT="0" marB="0">
                    <a:solidFill>
                      <a:schemeClr val="bg2"/>
                    </a:solidFill>
                  </a:tcPr>
                </a:tc>
                <a:tc>
                  <a:txBody>
                    <a:bodyPr/>
                    <a:lstStyle/>
                    <a:p>
                      <a:pPr algn="just">
                        <a:lnSpc>
                          <a:spcPct val="107000"/>
                        </a:lnSpc>
                        <a:spcAft>
                          <a:spcPts val="800"/>
                        </a:spcAft>
                      </a:pPr>
                      <a:r>
                        <a:rPr lang="fr-FR" sz="950" dirty="0">
                          <a:effectLst/>
                        </a:rPr>
                        <a:t>10 </a:t>
                      </a:r>
                      <a:r>
                        <a:rPr lang="fr-FR" sz="950" i="1" dirty="0" err="1">
                          <a:effectLst/>
                        </a:rPr>
                        <a:t>sobika</a:t>
                      </a:r>
                      <a:endParaRPr lang="fr-FR" sz="950" i="1" dirty="0">
                        <a:effectLst/>
                      </a:endParaRPr>
                    </a:p>
                  </a:txBody>
                  <a:tcPr marL="30276" marR="30276" marT="0" marB="0">
                    <a:solidFill>
                      <a:schemeClr val="bg2"/>
                    </a:solidFill>
                  </a:tcPr>
                </a:tc>
                <a:extLst>
                  <a:ext uri="{0D108BD9-81ED-4DB2-BD59-A6C34878D82A}">
                    <a16:rowId xmlns:a16="http://schemas.microsoft.com/office/drawing/2014/main" val="2840209676"/>
                  </a:ext>
                </a:extLst>
              </a:tr>
              <a:tr h="0">
                <a:tc vMerge="1">
                  <a:txBody>
                    <a:bodyPr/>
                    <a:lstStyle/>
                    <a:p>
                      <a:endParaRPr lang="fr-FR"/>
                    </a:p>
                  </a:txBody>
                  <a:tcPr/>
                </a:tc>
                <a:tc rowSpan="2">
                  <a:txBody>
                    <a:bodyPr/>
                    <a:lstStyle/>
                    <a:p>
                      <a:r>
                        <a:rPr lang="fr-FR" sz="950">
                          <a:effectLst/>
                        </a:rPr>
                        <a:t>Cendre de balle de riz</a:t>
                      </a:r>
                      <a:endParaRPr lang="fr-FR" sz="950"/>
                    </a:p>
                  </a:txBody>
                  <a:tcPr marL="30276" marR="30276" marT="0" marB="0">
                    <a:solidFill>
                      <a:schemeClr val="bg2"/>
                    </a:solidFill>
                  </a:tcPr>
                </a:tc>
                <a:tc rowSpan="2">
                  <a:txBody>
                    <a:bodyPr/>
                    <a:lstStyle/>
                    <a:p>
                      <a:r>
                        <a:rPr lang="fr-FR" sz="950" dirty="0">
                          <a:effectLst/>
                        </a:rPr>
                        <a:t>15 </a:t>
                      </a:r>
                      <a:r>
                        <a:rPr lang="fr-FR" sz="950" dirty="0" err="1">
                          <a:effectLst/>
                        </a:rPr>
                        <a:t>sobika</a:t>
                      </a:r>
                      <a:endParaRPr lang="fr-FR" sz="950" dirty="0"/>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Cendre de balle de riz</a:t>
                      </a:r>
                    </a:p>
                  </a:txBody>
                  <a:tcPr marL="30276" marR="30276" marT="0" marB="0">
                    <a:solidFill>
                      <a:schemeClr val="bg2"/>
                    </a:solidFill>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15 </a:t>
                      </a:r>
                      <a:r>
                        <a:rPr lang="fr-FR" sz="950" dirty="0" err="1">
                          <a:effectLst/>
                        </a:rPr>
                        <a:t>sobika</a:t>
                      </a:r>
                      <a:endParaRPr lang="fr-FR" sz="950" dirty="0">
                        <a:effectLst/>
                      </a:endParaRPr>
                    </a:p>
                  </a:txBody>
                  <a:tcPr marL="30276" marR="30276" marT="0" marB="0">
                    <a:solidFill>
                      <a:schemeClr val="bg2"/>
                    </a:solidFill>
                  </a:tcPr>
                </a:tc>
                <a:extLst>
                  <a:ext uri="{0D108BD9-81ED-4DB2-BD59-A6C34878D82A}">
                    <a16:rowId xmlns:a16="http://schemas.microsoft.com/office/drawing/2014/main" val="3538370087"/>
                  </a:ext>
                </a:extLst>
              </a:tr>
              <a:tr h="16621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sz="950" dirty="0">
                          <a:effectLst/>
                        </a:rPr>
                        <a:t>Lombricompost</a:t>
                      </a:r>
                      <a:endParaRPr lang="fr-FR" sz="950" dirty="0">
                        <a:effectLst/>
                        <a:latin typeface="Calibri" panose="020F0502020204030204" pitchFamily="34" charset="0"/>
                        <a:ea typeface="Calibri" panose="020F0502020204030204" pitchFamily="34" charset="0"/>
                        <a:cs typeface="Times New Roman" panose="02020603050405020304" pitchFamily="18" charset="0"/>
                      </a:endParaRPr>
                    </a:p>
                  </a:txBody>
                  <a:tcPr marL="30276" marR="30276" marT="0" marB="0">
                    <a:solidFill>
                      <a:schemeClr val="bg2"/>
                    </a:solidFill>
                  </a:tcPr>
                </a:tc>
                <a:tc>
                  <a:txBody>
                    <a:bodyPr/>
                    <a:lstStyle/>
                    <a:p>
                      <a:r>
                        <a:rPr lang="fr-FR" sz="950" dirty="0">
                          <a:effectLst/>
                        </a:rPr>
                        <a:t>3kg</a:t>
                      </a:r>
                      <a:endParaRPr lang="fr-FR" sz="950" dirty="0"/>
                    </a:p>
                  </a:txBody>
                  <a:tcPr marL="30276" marR="30276" marT="0" marB="0">
                    <a:solidFill>
                      <a:schemeClr val="bg2"/>
                    </a:solidFill>
                  </a:tcPr>
                </a:tc>
                <a:extLst>
                  <a:ext uri="{0D108BD9-81ED-4DB2-BD59-A6C34878D82A}">
                    <a16:rowId xmlns:a16="http://schemas.microsoft.com/office/drawing/2014/main" val="3715003203"/>
                  </a:ext>
                </a:extLst>
              </a:tr>
            </a:tbl>
          </a:graphicData>
        </a:graphic>
      </p:graphicFrame>
    </p:spTree>
    <p:extLst>
      <p:ext uri="{BB962C8B-B14F-4D97-AF65-F5344CB8AC3E}">
        <p14:creationId xmlns:p14="http://schemas.microsoft.com/office/powerpoint/2010/main" val="55579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25" name="Rectangle 24">
            <a:extLst>
              <a:ext uri="{FF2B5EF4-FFF2-40B4-BE49-F238E27FC236}">
                <a16:creationId xmlns:a16="http://schemas.microsoft.com/office/drawing/2014/main" id="{F4F57BD0-09ED-C342-9589-3AC13EF1CA78}"/>
              </a:ext>
            </a:extLst>
          </p:cNvPr>
          <p:cNvSpPr/>
          <p:nvPr/>
        </p:nvSpPr>
        <p:spPr>
          <a:xfrm>
            <a:off x="4607623" y="2638037"/>
            <a:ext cx="1448287" cy="179109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a:solidFill>
                  <a:schemeClr val="tx1"/>
                </a:solidFill>
              </a:rPr>
              <a:t>50m</a:t>
            </a:r>
            <a:r>
              <a:rPr lang="fr-FR" b="1" i="1" baseline="30000" dirty="0">
                <a:solidFill>
                  <a:schemeClr val="tx1"/>
                </a:solidFill>
              </a:rPr>
              <a:t>2</a:t>
            </a:r>
          </a:p>
          <a:p>
            <a:pPr algn="ctr"/>
            <a:r>
              <a:rPr lang="fr-FR" b="1" i="1" dirty="0">
                <a:solidFill>
                  <a:schemeClr val="tx1"/>
                </a:solidFill>
              </a:rPr>
              <a:t>Matières fertilisantes habituelles</a:t>
            </a:r>
          </a:p>
        </p:txBody>
      </p:sp>
      <p:sp>
        <p:nvSpPr>
          <p:cNvPr id="26" name="Rectangle 25">
            <a:extLst>
              <a:ext uri="{FF2B5EF4-FFF2-40B4-BE49-F238E27FC236}">
                <a16:creationId xmlns:a16="http://schemas.microsoft.com/office/drawing/2014/main" id="{44F6D47C-B362-7F4E-8D9B-0D23686DC72D}"/>
              </a:ext>
            </a:extLst>
          </p:cNvPr>
          <p:cNvSpPr/>
          <p:nvPr/>
        </p:nvSpPr>
        <p:spPr>
          <a:xfrm>
            <a:off x="6082843" y="2634869"/>
            <a:ext cx="1447199" cy="17928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a:solidFill>
                  <a:schemeClr val="tx1"/>
                </a:solidFill>
              </a:rPr>
              <a:t>50m</a:t>
            </a:r>
            <a:r>
              <a:rPr lang="fr-FR" b="1" i="1" baseline="30000" dirty="0">
                <a:solidFill>
                  <a:schemeClr val="tx1"/>
                </a:solidFill>
              </a:rPr>
              <a:t>2</a:t>
            </a:r>
          </a:p>
          <a:p>
            <a:pPr algn="ctr"/>
            <a:r>
              <a:rPr lang="fr-FR" b="1" i="1" dirty="0">
                <a:solidFill>
                  <a:schemeClr val="tx1"/>
                </a:solidFill>
              </a:rPr>
              <a:t>Matières fertilisantes</a:t>
            </a:r>
          </a:p>
          <a:p>
            <a:pPr algn="ctr"/>
            <a:r>
              <a:rPr lang="fr-FR" b="1" i="1" dirty="0">
                <a:solidFill>
                  <a:schemeClr val="tx1"/>
                </a:solidFill>
              </a:rPr>
              <a:t>Innovantes</a:t>
            </a:r>
          </a:p>
        </p:txBody>
      </p:sp>
      <p:pic>
        <p:nvPicPr>
          <p:cNvPr id="10" name="Image 9">
            <a:extLst>
              <a:ext uri="{FF2B5EF4-FFF2-40B4-BE49-F238E27FC236}">
                <a16:creationId xmlns:a16="http://schemas.microsoft.com/office/drawing/2014/main" id="{9DF255A7-A366-D049-A60B-A7CAD47429F9}"/>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6055910" y="5809661"/>
            <a:ext cx="1620000" cy="1260000"/>
          </a:xfrm>
          <a:prstGeom prst="rect">
            <a:avLst/>
          </a:prstGeom>
        </p:spPr>
      </p:pic>
      <p:pic>
        <p:nvPicPr>
          <p:cNvPr id="13" name="Image 12">
            <a:extLst>
              <a:ext uri="{FF2B5EF4-FFF2-40B4-BE49-F238E27FC236}">
                <a16:creationId xmlns:a16="http://schemas.microsoft.com/office/drawing/2014/main" id="{3C32FA15-6D2A-0740-B0F1-1E4DD3D1CEEF}"/>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1149336" y="5795373"/>
            <a:ext cx="1620000" cy="1260000"/>
          </a:xfrm>
          <a:prstGeom prst="rect">
            <a:avLst/>
          </a:prstGeom>
        </p:spPr>
      </p:pic>
      <p:pic>
        <p:nvPicPr>
          <p:cNvPr id="19" name="Image 18">
            <a:extLst>
              <a:ext uri="{FF2B5EF4-FFF2-40B4-BE49-F238E27FC236}">
                <a16:creationId xmlns:a16="http://schemas.microsoft.com/office/drawing/2014/main" id="{39A5D4ED-DA1A-354D-9BBA-474F311AC0E3}"/>
              </a:ext>
            </a:extLst>
          </p:cNvPr>
          <p:cNvPicPr>
            <a:picLocks/>
          </p:cNvPicPr>
          <p:nvPr/>
        </p:nvPicPr>
        <p:blipFill>
          <a:blip r:embed="rId21" cstate="email">
            <a:extLst>
              <a:ext uri="{28A0092B-C50C-407E-A947-70E740481C1C}">
                <a14:useLocalDpi xmlns:a14="http://schemas.microsoft.com/office/drawing/2010/main"/>
              </a:ext>
            </a:extLst>
          </a:blip>
          <a:stretch>
            <a:fillRect/>
          </a:stretch>
        </p:blipFill>
        <p:spPr>
          <a:xfrm>
            <a:off x="2787593" y="5809661"/>
            <a:ext cx="1620000" cy="1260000"/>
          </a:xfrm>
          <a:prstGeom prst="rect">
            <a:avLst/>
          </a:prstGeom>
        </p:spPr>
      </p:pic>
      <p:pic>
        <p:nvPicPr>
          <p:cNvPr id="21" name="Image 20">
            <a:extLst>
              <a:ext uri="{FF2B5EF4-FFF2-40B4-BE49-F238E27FC236}">
                <a16:creationId xmlns:a16="http://schemas.microsoft.com/office/drawing/2014/main" id="{232A25A9-58BE-734E-A074-5789E1026F39}"/>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4422766" y="5809661"/>
            <a:ext cx="1620000" cy="1260000"/>
          </a:xfrm>
          <a:prstGeom prst="rect">
            <a:avLst/>
          </a:prstGeom>
        </p:spPr>
      </p:pic>
      <p:pic>
        <p:nvPicPr>
          <p:cNvPr id="23" name="Image 22">
            <a:extLst>
              <a:ext uri="{FF2B5EF4-FFF2-40B4-BE49-F238E27FC236}">
                <a16:creationId xmlns:a16="http://schemas.microsoft.com/office/drawing/2014/main" id="{9BC9E1D7-9B0C-8240-BFF6-BBF970EC0F4F}"/>
              </a:ext>
            </a:extLst>
          </p:cNvPr>
          <p:cNvPicPr>
            <a:picLocks/>
          </p:cNvPicPr>
          <p:nvPr/>
        </p:nvPicPr>
        <p:blipFill>
          <a:blip r:embed="rId23" cstate="email">
            <a:extLst>
              <a:ext uri="{28A0092B-C50C-407E-A947-70E740481C1C}">
                <a14:useLocalDpi xmlns:a14="http://schemas.microsoft.com/office/drawing/2010/main"/>
              </a:ext>
            </a:extLst>
          </a:blip>
          <a:stretch>
            <a:fillRect/>
          </a:stretch>
        </p:blipFill>
        <p:spPr>
          <a:xfrm>
            <a:off x="7689048" y="5809661"/>
            <a:ext cx="1620000" cy="1260000"/>
          </a:xfrm>
          <a:prstGeom prst="rect">
            <a:avLst/>
          </a:prstGeom>
        </p:spPr>
      </p:pic>
      <p:pic>
        <p:nvPicPr>
          <p:cNvPr id="37" name="Image 36">
            <a:extLst>
              <a:ext uri="{FF2B5EF4-FFF2-40B4-BE49-F238E27FC236}">
                <a16:creationId xmlns:a16="http://schemas.microsoft.com/office/drawing/2014/main" id="{A8EB3838-B609-9746-A143-E98216B4742F}"/>
              </a:ext>
            </a:extLst>
          </p:cNvPr>
          <p:cNvPicPr>
            <a:picLocks/>
          </p:cNvPicPr>
          <p:nvPr/>
        </p:nvPicPr>
        <p:blipFill>
          <a:blip r:embed="rId24" cstate="email">
            <a:extLst>
              <a:ext uri="{28A0092B-C50C-407E-A947-70E740481C1C}">
                <a14:useLocalDpi xmlns:a14="http://schemas.microsoft.com/office/drawing/2010/main"/>
              </a:ext>
            </a:extLst>
          </a:blip>
          <a:stretch>
            <a:fillRect/>
          </a:stretch>
        </p:blipFill>
        <p:spPr>
          <a:xfrm>
            <a:off x="9327995" y="5809661"/>
            <a:ext cx="1620000" cy="1260000"/>
          </a:xfrm>
          <a:prstGeom prst="rect">
            <a:avLst/>
          </a:prstGeom>
        </p:spPr>
      </p:pic>
      <p:pic>
        <p:nvPicPr>
          <p:cNvPr id="39" name="Image 38">
            <a:extLst>
              <a:ext uri="{FF2B5EF4-FFF2-40B4-BE49-F238E27FC236}">
                <a16:creationId xmlns:a16="http://schemas.microsoft.com/office/drawing/2014/main" id="{AEC6C10C-52DA-BB42-8D18-FF31FEDAB332}"/>
              </a:ext>
            </a:extLst>
          </p:cNvPr>
          <p:cNvPicPr>
            <a:picLocks/>
          </p:cNvPicPr>
          <p:nvPr/>
        </p:nvPicPr>
        <p:blipFill>
          <a:blip r:embed="rId25" cstate="email">
            <a:extLst>
              <a:ext uri="{28A0092B-C50C-407E-A947-70E740481C1C}">
                <a14:useLocalDpi xmlns:a14="http://schemas.microsoft.com/office/drawing/2010/main"/>
              </a:ext>
            </a:extLst>
          </a:blip>
          <a:stretch>
            <a:fillRect/>
          </a:stretch>
        </p:blipFill>
        <p:spPr>
          <a:xfrm>
            <a:off x="1947127" y="4524189"/>
            <a:ext cx="1620000" cy="1260000"/>
          </a:xfrm>
          <a:prstGeom prst="rect">
            <a:avLst/>
          </a:prstGeom>
        </p:spPr>
      </p:pic>
      <p:pic>
        <p:nvPicPr>
          <p:cNvPr id="41" name="Image 40">
            <a:extLst>
              <a:ext uri="{FF2B5EF4-FFF2-40B4-BE49-F238E27FC236}">
                <a16:creationId xmlns:a16="http://schemas.microsoft.com/office/drawing/2014/main" id="{06C0BBC7-F7C3-C24F-AD13-8B1F72592378}"/>
              </a:ext>
            </a:extLst>
          </p:cNvPr>
          <p:cNvPicPr>
            <a:picLocks/>
          </p:cNvPicPr>
          <p:nvPr/>
        </p:nvPicPr>
        <p:blipFill>
          <a:blip r:embed="rId26" cstate="email">
            <a:extLst>
              <a:ext uri="{28A0092B-C50C-407E-A947-70E740481C1C}">
                <a14:useLocalDpi xmlns:a14="http://schemas.microsoft.com/office/drawing/2010/main"/>
              </a:ext>
            </a:extLst>
          </a:blip>
          <a:stretch>
            <a:fillRect/>
          </a:stretch>
        </p:blipFill>
        <p:spPr>
          <a:xfrm>
            <a:off x="3583305" y="4524189"/>
            <a:ext cx="1620000" cy="1260000"/>
          </a:xfrm>
          <a:prstGeom prst="rect">
            <a:avLst/>
          </a:prstGeom>
        </p:spPr>
      </p:pic>
      <p:pic>
        <p:nvPicPr>
          <p:cNvPr id="43" name="Image 42">
            <a:extLst>
              <a:ext uri="{FF2B5EF4-FFF2-40B4-BE49-F238E27FC236}">
                <a16:creationId xmlns:a16="http://schemas.microsoft.com/office/drawing/2014/main" id="{8BEC1FAB-FDAB-A84E-A881-F355DD776471}"/>
              </a:ext>
            </a:extLst>
          </p:cNvPr>
          <p:cNvPicPr>
            <a:picLocks/>
          </p:cNvPicPr>
          <p:nvPr/>
        </p:nvPicPr>
        <p:blipFill>
          <a:blip r:embed="rId27" cstate="email">
            <a:extLst>
              <a:ext uri="{28A0092B-C50C-407E-A947-70E740481C1C}">
                <a14:useLocalDpi xmlns:a14="http://schemas.microsoft.com/office/drawing/2010/main"/>
              </a:ext>
            </a:extLst>
          </a:blip>
          <a:stretch>
            <a:fillRect/>
          </a:stretch>
        </p:blipFill>
        <p:spPr>
          <a:xfrm>
            <a:off x="5217334" y="4520477"/>
            <a:ext cx="1620000" cy="1260000"/>
          </a:xfrm>
          <a:prstGeom prst="rect">
            <a:avLst/>
          </a:prstGeom>
        </p:spPr>
      </p:pic>
      <p:pic>
        <p:nvPicPr>
          <p:cNvPr id="45" name="Image 44">
            <a:extLst>
              <a:ext uri="{FF2B5EF4-FFF2-40B4-BE49-F238E27FC236}">
                <a16:creationId xmlns:a16="http://schemas.microsoft.com/office/drawing/2014/main" id="{22542667-0B13-9B41-83A3-A9DF6BCD1E9D}"/>
              </a:ext>
            </a:extLst>
          </p:cNvPr>
          <p:cNvPicPr>
            <a:picLocks/>
          </p:cNvPicPr>
          <p:nvPr/>
        </p:nvPicPr>
        <p:blipFill>
          <a:blip r:embed="rId28" cstate="email">
            <a:extLst>
              <a:ext uri="{28A0092B-C50C-407E-A947-70E740481C1C}">
                <a14:useLocalDpi xmlns:a14="http://schemas.microsoft.com/office/drawing/2010/main"/>
              </a:ext>
            </a:extLst>
          </a:blip>
          <a:stretch>
            <a:fillRect/>
          </a:stretch>
        </p:blipFill>
        <p:spPr>
          <a:xfrm>
            <a:off x="6855627" y="4520477"/>
            <a:ext cx="1620000" cy="1260000"/>
          </a:xfrm>
          <a:prstGeom prst="rect">
            <a:avLst/>
          </a:prstGeom>
        </p:spPr>
      </p:pic>
      <p:pic>
        <p:nvPicPr>
          <p:cNvPr id="47" name="Image 46">
            <a:extLst>
              <a:ext uri="{FF2B5EF4-FFF2-40B4-BE49-F238E27FC236}">
                <a16:creationId xmlns:a16="http://schemas.microsoft.com/office/drawing/2014/main" id="{651007F9-A976-C44B-9ED1-3D5439275D3F}"/>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8491918" y="4526805"/>
            <a:ext cx="1620000" cy="1258400"/>
          </a:xfrm>
          <a:prstGeom prst="rect">
            <a:avLst/>
          </a:prstGeom>
        </p:spPr>
      </p:pic>
    </p:spTree>
    <p:extLst>
      <p:ext uri="{BB962C8B-B14F-4D97-AF65-F5344CB8AC3E}">
        <p14:creationId xmlns:p14="http://schemas.microsoft.com/office/powerpoint/2010/main" val="376125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34" name="ZoneTexte 33">
            <a:extLst>
              <a:ext uri="{FF2B5EF4-FFF2-40B4-BE49-F238E27FC236}">
                <a16:creationId xmlns:a16="http://schemas.microsoft.com/office/drawing/2014/main" id="{C26B8A99-CCBA-F841-9F92-8B76F9B091B7}"/>
              </a:ext>
            </a:extLst>
          </p:cNvPr>
          <p:cNvSpPr txBox="1"/>
          <p:nvPr/>
        </p:nvSpPr>
        <p:spPr>
          <a:xfrm>
            <a:off x="2685435" y="2726380"/>
            <a:ext cx="4852371" cy="369332"/>
          </a:xfrm>
          <a:prstGeom prst="rect">
            <a:avLst/>
          </a:prstGeom>
          <a:noFill/>
        </p:spPr>
        <p:txBody>
          <a:bodyPr wrap="square" rtlCol="0">
            <a:spAutoFit/>
          </a:bodyPr>
          <a:lstStyle/>
          <a:p>
            <a:r>
              <a:rPr lang="fr-FR" b="1" dirty="0"/>
              <a:t>Semence utilisée </a:t>
            </a:r>
            <a:r>
              <a:rPr lang="fr-FR" dirty="0"/>
              <a:t>: </a:t>
            </a:r>
            <a:r>
              <a:rPr lang="fr-FR" dirty="0" err="1"/>
              <a:t>Chhomrong</a:t>
            </a:r>
            <a:r>
              <a:rPr lang="fr-FR" dirty="0"/>
              <a:t> </a:t>
            </a:r>
            <a:r>
              <a:rPr lang="fr-FR" dirty="0" err="1"/>
              <a:t>Dhan</a:t>
            </a:r>
            <a:r>
              <a:rPr lang="fr-FR" dirty="0"/>
              <a:t> </a:t>
            </a:r>
            <a:r>
              <a:rPr lang="fr-FR" dirty="0">
                <a:solidFill>
                  <a:schemeClr val="accent1">
                    <a:lumMod val="75000"/>
                  </a:schemeClr>
                </a:solidFill>
              </a:rPr>
              <a:t>(</a:t>
            </a:r>
            <a:r>
              <a:rPr lang="fr-FR" i="1" dirty="0" err="1">
                <a:solidFill>
                  <a:schemeClr val="accent1">
                    <a:lumMod val="75000"/>
                  </a:schemeClr>
                </a:solidFill>
              </a:rPr>
              <a:t>Tsipolitra</a:t>
            </a:r>
            <a:r>
              <a:rPr lang="fr-FR" dirty="0">
                <a:solidFill>
                  <a:schemeClr val="accent1">
                    <a:lumMod val="75000"/>
                  </a:schemeClr>
                </a:solidFill>
              </a:rPr>
              <a:t>)</a:t>
            </a:r>
          </a:p>
        </p:txBody>
      </p:sp>
      <p:pic>
        <p:nvPicPr>
          <p:cNvPr id="12" name="Image 11">
            <a:extLst>
              <a:ext uri="{FF2B5EF4-FFF2-40B4-BE49-F238E27FC236}">
                <a16:creationId xmlns:a16="http://schemas.microsoft.com/office/drawing/2014/main" id="{08D73B51-A1D0-974D-90A1-F1F5987222AA}"/>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630451" y="4949232"/>
            <a:ext cx="2041092" cy="1584000"/>
          </a:xfrm>
          <a:prstGeom prst="rect">
            <a:avLst/>
          </a:prstGeom>
        </p:spPr>
      </p:pic>
      <p:pic>
        <p:nvPicPr>
          <p:cNvPr id="14" name="Image 13">
            <a:extLst>
              <a:ext uri="{FF2B5EF4-FFF2-40B4-BE49-F238E27FC236}">
                <a16:creationId xmlns:a16="http://schemas.microsoft.com/office/drawing/2014/main" id="{88457AB0-07B4-6041-885B-8DD8D76042CF}"/>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6896037" y="4949232"/>
            <a:ext cx="2088000" cy="1584000"/>
          </a:xfrm>
          <a:prstGeom prst="rect">
            <a:avLst/>
          </a:prstGeom>
        </p:spPr>
      </p:pic>
      <p:pic>
        <p:nvPicPr>
          <p:cNvPr id="22" name="Image 21">
            <a:extLst>
              <a:ext uri="{FF2B5EF4-FFF2-40B4-BE49-F238E27FC236}">
                <a16:creationId xmlns:a16="http://schemas.microsoft.com/office/drawing/2014/main" id="{5249C9F3-3745-414E-92B0-90642130DEF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21739" y="4939702"/>
            <a:ext cx="2088000" cy="1565999"/>
          </a:xfrm>
          <a:prstGeom prst="rect">
            <a:avLst/>
          </a:prstGeom>
        </p:spPr>
      </p:pic>
      <p:pic>
        <p:nvPicPr>
          <p:cNvPr id="25" name="Image 24">
            <a:extLst>
              <a:ext uri="{FF2B5EF4-FFF2-40B4-BE49-F238E27FC236}">
                <a16:creationId xmlns:a16="http://schemas.microsoft.com/office/drawing/2014/main" id="{9E85153C-6EB3-0C4B-A0AE-D1CA9E4968FA}"/>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4671544" y="4949231"/>
            <a:ext cx="2179957" cy="1584000"/>
          </a:xfrm>
          <a:prstGeom prst="rect">
            <a:avLst/>
          </a:prstGeom>
        </p:spPr>
      </p:pic>
      <p:pic>
        <p:nvPicPr>
          <p:cNvPr id="28" name="Image 27">
            <a:extLst>
              <a:ext uri="{FF2B5EF4-FFF2-40B4-BE49-F238E27FC236}">
                <a16:creationId xmlns:a16="http://schemas.microsoft.com/office/drawing/2014/main" id="{B9EA3DFF-BD0B-5F4C-8C38-21E2B6F28778}"/>
              </a:ext>
            </a:extLst>
          </p:cNvPr>
          <p:cNvPicPr>
            <a:picLocks/>
          </p:cNvPicPr>
          <p:nvPr/>
        </p:nvPicPr>
        <p:blipFill>
          <a:blip r:embed="rId23" cstate="email">
            <a:extLst>
              <a:ext uri="{28A0092B-C50C-407E-A947-70E740481C1C}">
                <a14:useLocalDpi xmlns:a14="http://schemas.microsoft.com/office/drawing/2010/main"/>
              </a:ext>
            </a:extLst>
          </a:blip>
          <a:stretch>
            <a:fillRect/>
          </a:stretch>
        </p:blipFill>
        <p:spPr>
          <a:xfrm>
            <a:off x="2630451" y="3288481"/>
            <a:ext cx="2041092" cy="1584000"/>
          </a:xfrm>
          <a:prstGeom prst="rect">
            <a:avLst/>
          </a:prstGeom>
        </p:spPr>
      </p:pic>
      <p:pic>
        <p:nvPicPr>
          <p:cNvPr id="39" name="Image 38">
            <a:extLst>
              <a:ext uri="{FF2B5EF4-FFF2-40B4-BE49-F238E27FC236}">
                <a16:creationId xmlns:a16="http://schemas.microsoft.com/office/drawing/2014/main" id="{A79AFA78-6A8D-D64B-B58D-26E1F1162B9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693736" y="3287888"/>
            <a:ext cx="1020729" cy="1584000"/>
          </a:xfrm>
          <a:prstGeom prst="rect">
            <a:avLst/>
          </a:prstGeom>
        </p:spPr>
      </p:pic>
      <p:pic>
        <p:nvPicPr>
          <p:cNvPr id="44" name="Image 43">
            <a:extLst>
              <a:ext uri="{FF2B5EF4-FFF2-40B4-BE49-F238E27FC236}">
                <a16:creationId xmlns:a16="http://schemas.microsoft.com/office/drawing/2014/main" id="{AE503FF5-2B46-6D46-830A-34B44F7160F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734149" y="3282952"/>
            <a:ext cx="1087177" cy="1584000"/>
          </a:xfrm>
          <a:prstGeom prst="rect">
            <a:avLst/>
          </a:prstGeom>
        </p:spPr>
      </p:pic>
      <p:pic>
        <p:nvPicPr>
          <p:cNvPr id="47" name="Image 46">
            <a:extLst>
              <a:ext uri="{FF2B5EF4-FFF2-40B4-BE49-F238E27FC236}">
                <a16:creationId xmlns:a16="http://schemas.microsoft.com/office/drawing/2014/main" id="{BCB35B5F-E70F-EC4A-AAC2-BC16E3C74A80}"/>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683091" y="3282951"/>
            <a:ext cx="997726" cy="1584000"/>
          </a:xfrm>
          <a:prstGeom prst="rect">
            <a:avLst/>
          </a:prstGeom>
        </p:spPr>
      </p:pic>
      <p:pic>
        <p:nvPicPr>
          <p:cNvPr id="49" name="Image 48">
            <a:extLst>
              <a:ext uri="{FF2B5EF4-FFF2-40B4-BE49-F238E27FC236}">
                <a16:creationId xmlns:a16="http://schemas.microsoft.com/office/drawing/2014/main" id="{EBA37959-5452-9D49-94EF-285B926AEEA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844011" y="3282951"/>
            <a:ext cx="1115049" cy="1584000"/>
          </a:xfrm>
          <a:prstGeom prst="rect">
            <a:avLst/>
          </a:prstGeom>
        </p:spPr>
      </p:pic>
      <p:pic>
        <p:nvPicPr>
          <p:cNvPr id="51" name="Image 50">
            <a:extLst>
              <a:ext uri="{FF2B5EF4-FFF2-40B4-BE49-F238E27FC236}">
                <a16:creationId xmlns:a16="http://schemas.microsoft.com/office/drawing/2014/main" id="{8852A1C6-CCD0-9B41-BAD5-3642480DAF6D}"/>
              </a:ext>
            </a:extLst>
          </p:cNvPr>
          <p:cNvPicPr>
            <a:picLocks/>
          </p:cNvPicPr>
          <p:nvPr/>
        </p:nvPicPr>
        <p:blipFill>
          <a:blip r:embed="rId28" cstate="email">
            <a:extLst>
              <a:ext uri="{28A0092B-C50C-407E-A947-70E740481C1C}">
                <a14:useLocalDpi xmlns:a14="http://schemas.microsoft.com/office/drawing/2010/main"/>
              </a:ext>
            </a:extLst>
          </a:blip>
          <a:stretch>
            <a:fillRect/>
          </a:stretch>
        </p:blipFill>
        <p:spPr>
          <a:xfrm>
            <a:off x="8970606" y="3282951"/>
            <a:ext cx="2088000" cy="1584000"/>
          </a:xfrm>
          <a:prstGeom prst="rect">
            <a:avLst/>
          </a:prstGeom>
        </p:spPr>
      </p:pic>
      <p:sp>
        <p:nvSpPr>
          <p:cNvPr id="7" name="Rectangle 6">
            <a:extLst>
              <a:ext uri="{FF2B5EF4-FFF2-40B4-BE49-F238E27FC236}">
                <a16:creationId xmlns:a16="http://schemas.microsoft.com/office/drawing/2014/main" id="{75B831F5-EDC7-4045-AF68-F5E62AF55623}"/>
              </a:ext>
            </a:extLst>
          </p:cNvPr>
          <p:cNvSpPr/>
          <p:nvPr/>
        </p:nvSpPr>
        <p:spPr>
          <a:xfrm>
            <a:off x="1079202" y="3263323"/>
            <a:ext cx="4953000" cy="1200329"/>
          </a:xfrm>
          <a:prstGeom prst="rect">
            <a:avLst/>
          </a:prstGeom>
        </p:spPr>
        <p:txBody>
          <a:bodyPr>
            <a:spAutoFit/>
          </a:bodyPr>
          <a:lstStyle/>
          <a:p>
            <a:pPr lvl="0"/>
            <a:r>
              <a:rPr lang="fr-FR" sz="1200" b="1" dirty="0"/>
              <a:t>Apport/poquet</a:t>
            </a:r>
          </a:p>
          <a:p>
            <a:pPr lvl="0"/>
            <a:r>
              <a:rPr lang="fr-FR" sz="1200" dirty="0"/>
              <a:t>8 g à 210 g de MF</a:t>
            </a:r>
          </a:p>
          <a:p>
            <a:pPr lvl="0"/>
            <a:endParaRPr lang="fr-FR" sz="1200" dirty="0"/>
          </a:p>
          <a:p>
            <a:pPr lvl="0"/>
            <a:r>
              <a:rPr lang="fr-FR" sz="1200" b="1" dirty="0"/>
              <a:t>Pour 50m² </a:t>
            </a:r>
          </a:p>
          <a:p>
            <a:pPr lvl="0"/>
            <a:r>
              <a:rPr lang="fr-FR" sz="1200" dirty="0"/>
              <a:t>Min13 kg - Max 104,5kg</a:t>
            </a:r>
          </a:p>
          <a:p>
            <a:pPr lvl="0"/>
            <a:endParaRPr lang="fr-FR" sz="1200" dirty="0"/>
          </a:p>
        </p:txBody>
      </p:sp>
    </p:spTree>
    <p:extLst>
      <p:ext uri="{BB962C8B-B14F-4D97-AF65-F5344CB8AC3E}">
        <p14:creationId xmlns:p14="http://schemas.microsoft.com/office/powerpoint/2010/main" val="43196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3E7297-CEA8-30DB-6BF4-A08F49EE33DC}"/>
              </a:ext>
            </a:extLst>
          </p:cNvPr>
          <p:cNvSpPr txBox="1"/>
          <p:nvPr/>
        </p:nvSpPr>
        <p:spPr>
          <a:xfrm>
            <a:off x="7640566" y="0"/>
            <a:ext cx="3408434" cy="400110"/>
          </a:xfrm>
          <a:prstGeom prst="rect">
            <a:avLst/>
          </a:prstGeom>
          <a:solidFill>
            <a:srgbClr val="E6DFFF"/>
          </a:solidFill>
        </p:spPr>
        <p:txBody>
          <a:bodyPr wrap="none" rtlCol="0">
            <a:spAutoFit/>
          </a:bodyPr>
          <a:lstStyle/>
          <a:p>
            <a:r>
              <a:rPr lang="fr-FR" sz="2000" i="1" dirty="0"/>
              <a:t>Comité de Pilotage, 2 juin 2023</a:t>
            </a:r>
          </a:p>
        </p:txBody>
      </p:sp>
      <p:pic>
        <p:nvPicPr>
          <p:cNvPr id="3" name="Image 2">
            <a:extLst>
              <a:ext uri="{FF2B5EF4-FFF2-40B4-BE49-F238E27FC236}">
                <a16:creationId xmlns:a16="http://schemas.microsoft.com/office/drawing/2014/main" id="{D60B2B32-03FE-59CE-EA2E-0A4B0EA747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230336"/>
            <a:ext cx="1370479" cy="1370479"/>
          </a:xfrm>
          <a:prstGeom prst="rect">
            <a:avLst/>
          </a:prstGeom>
        </p:spPr>
      </p:pic>
      <p:graphicFrame>
        <p:nvGraphicFramePr>
          <p:cNvPr id="5" name="Espace réservé du contenu 3">
            <a:extLst>
              <a:ext uri="{FF2B5EF4-FFF2-40B4-BE49-F238E27FC236}">
                <a16:creationId xmlns:a16="http://schemas.microsoft.com/office/drawing/2014/main" id="{0EF8D46E-D528-904C-8272-7C970A9E8F3B}"/>
              </a:ext>
            </a:extLst>
          </p:cNvPr>
          <p:cNvGraphicFramePr>
            <a:graphicFrameLocks/>
          </p:cNvGraphicFramePr>
          <p:nvPr>
            <p:custDataLst>
              <p:tags r:id="rId1"/>
            </p:custDataLst>
          </p:nvPr>
        </p:nvGraphicFramePr>
        <p:xfrm>
          <a:off x="963094" y="1302195"/>
          <a:ext cx="9969975" cy="915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Espace réservé du contenu 3">
            <a:extLst>
              <a:ext uri="{FF2B5EF4-FFF2-40B4-BE49-F238E27FC236}">
                <a16:creationId xmlns:a16="http://schemas.microsoft.com/office/drawing/2014/main" id="{83BAE763-5B4B-C948-A943-600856703F80}"/>
              </a:ext>
            </a:extLst>
          </p:cNvPr>
          <p:cNvGraphicFramePr>
            <a:graphicFrameLocks/>
          </p:cNvGraphicFramePr>
          <p:nvPr>
            <p:custDataLst>
              <p:tags r:id="rId2"/>
            </p:custDataLst>
          </p:nvPr>
        </p:nvGraphicFramePr>
        <p:xfrm>
          <a:off x="1523343" y="2367524"/>
          <a:ext cx="9144000" cy="2143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Virage 7">
            <a:extLst>
              <a:ext uri="{FF2B5EF4-FFF2-40B4-BE49-F238E27FC236}">
                <a16:creationId xmlns:a16="http://schemas.microsoft.com/office/drawing/2014/main" id="{2FF88EF8-C512-E44E-9209-360B81638679}"/>
              </a:ext>
            </a:extLst>
          </p:cNvPr>
          <p:cNvSpPr/>
          <p:nvPr>
            <p:custDataLst>
              <p:tags r:id="rId3"/>
            </p:custDataLst>
          </p:nvPr>
        </p:nvSpPr>
        <p:spPr>
          <a:xfrm flipV="1">
            <a:off x="1651798" y="2291162"/>
            <a:ext cx="357158" cy="285752"/>
          </a:xfrm>
          <a:prstGeom prst="bentArrow">
            <a:avLst>
              <a:gd name="adj1" fmla="val 25000"/>
              <a:gd name="adj2" fmla="val 31667"/>
              <a:gd name="adj3" fmla="val 25000"/>
              <a:gd name="adj4" fmla="val 3610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FF336CB9-F723-8D4F-A4DB-0BCD3C6E5B50}"/>
              </a:ext>
            </a:extLst>
          </p:cNvPr>
          <p:cNvSpPr/>
          <p:nvPr/>
        </p:nvSpPr>
        <p:spPr>
          <a:xfrm>
            <a:off x="1348371" y="842539"/>
            <a:ext cx="9199418" cy="430887"/>
          </a:xfrm>
          <a:prstGeom prst="rect">
            <a:avLst/>
          </a:prstGeom>
          <a:solidFill>
            <a:schemeClr val="accent6">
              <a:lumMod val="20000"/>
              <a:lumOff val="80000"/>
            </a:schemeClr>
          </a:solidFill>
          <a:ln>
            <a:noFill/>
          </a:ln>
        </p:spPr>
        <p:txBody>
          <a:bodyPr wrap="square">
            <a:spAutoFit/>
          </a:bodyPr>
          <a:lstStyle/>
          <a:p>
            <a:pPr algn="ctr"/>
            <a:r>
              <a:rPr lang="fr-FR" sz="2200" dirty="0"/>
              <a:t>Etape de la </a:t>
            </a:r>
            <a:r>
              <a:rPr lang="fr-FR" sz="2200" dirty="0" err="1"/>
              <a:t>co</a:t>
            </a:r>
            <a:r>
              <a:rPr lang="fr-FR" sz="2200" dirty="0"/>
              <a:t>-construction </a:t>
            </a:r>
          </a:p>
        </p:txBody>
      </p:sp>
      <p:pic>
        <p:nvPicPr>
          <p:cNvPr id="4" name="Image 3">
            <a:extLst>
              <a:ext uri="{FF2B5EF4-FFF2-40B4-BE49-F238E27FC236}">
                <a16:creationId xmlns:a16="http://schemas.microsoft.com/office/drawing/2014/main" id="{508CE87D-7BDE-B54E-ADE7-5F564E3DEAC7}"/>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2244751" y="1921232"/>
            <a:ext cx="234873" cy="234873"/>
          </a:xfrm>
          <a:prstGeom prst="rect">
            <a:avLst/>
          </a:prstGeom>
        </p:spPr>
      </p:pic>
      <p:pic>
        <p:nvPicPr>
          <p:cNvPr id="11" name="Image 10">
            <a:extLst>
              <a:ext uri="{FF2B5EF4-FFF2-40B4-BE49-F238E27FC236}">
                <a16:creationId xmlns:a16="http://schemas.microsoft.com/office/drawing/2014/main" id="{B5158E01-D46F-D343-AB46-9BC1C02EED17}"/>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2245565" y="1591110"/>
            <a:ext cx="236531" cy="222121"/>
          </a:xfrm>
          <a:prstGeom prst="rect">
            <a:avLst/>
          </a:prstGeom>
        </p:spPr>
      </p:pic>
      <p:sp>
        <p:nvSpPr>
          <p:cNvPr id="15" name="ZoneTexte 14">
            <a:extLst>
              <a:ext uri="{FF2B5EF4-FFF2-40B4-BE49-F238E27FC236}">
                <a16:creationId xmlns:a16="http://schemas.microsoft.com/office/drawing/2014/main" id="{4F35BE65-C6A4-8841-8F4D-88C66A7162A6}"/>
              </a:ext>
            </a:extLst>
          </p:cNvPr>
          <p:cNvSpPr txBox="1"/>
          <p:nvPr/>
        </p:nvSpPr>
        <p:spPr>
          <a:xfrm>
            <a:off x="2477622" y="1851808"/>
            <a:ext cx="2141591" cy="276999"/>
          </a:xfrm>
          <a:prstGeom prst="rect">
            <a:avLst/>
          </a:prstGeom>
          <a:noFill/>
        </p:spPr>
        <p:txBody>
          <a:bodyPr wrap="square" rtlCol="0">
            <a:spAutoFit/>
          </a:bodyPr>
          <a:lstStyle/>
          <a:p>
            <a:r>
              <a:rPr lang="fr-FR" sz="1200" dirty="0">
                <a:solidFill>
                  <a:schemeClr val="bg1">
                    <a:lumMod val="65000"/>
                  </a:schemeClr>
                </a:solidFill>
              </a:rPr>
              <a:t>Commune </a:t>
            </a:r>
            <a:r>
              <a:rPr lang="fr-FR" sz="1200" dirty="0" err="1">
                <a:solidFill>
                  <a:schemeClr val="bg1">
                    <a:lumMod val="65000"/>
                  </a:schemeClr>
                </a:solidFill>
              </a:rPr>
              <a:t>Imerintsiatosika</a:t>
            </a:r>
            <a:endParaRPr lang="fr-FR" sz="1200" dirty="0">
              <a:solidFill>
                <a:schemeClr val="bg1">
                  <a:lumMod val="65000"/>
                </a:schemeClr>
              </a:solidFill>
            </a:endParaRPr>
          </a:p>
        </p:txBody>
      </p:sp>
      <p:sp>
        <p:nvSpPr>
          <p:cNvPr id="16" name="ZoneTexte 15">
            <a:extLst>
              <a:ext uri="{FF2B5EF4-FFF2-40B4-BE49-F238E27FC236}">
                <a16:creationId xmlns:a16="http://schemas.microsoft.com/office/drawing/2014/main" id="{A896C081-B763-854B-B9CC-51CDE0117FCD}"/>
              </a:ext>
            </a:extLst>
          </p:cNvPr>
          <p:cNvSpPr txBox="1"/>
          <p:nvPr/>
        </p:nvSpPr>
        <p:spPr>
          <a:xfrm>
            <a:off x="2513480" y="1620948"/>
            <a:ext cx="2391307" cy="276999"/>
          </a:xfrm>
          <a:prstGeom prst="rect">
            <a:avLst/>
          </a:prstGeom>
          <a:noFill/>
        </p:spPr>
        <p:txBody>
          <a:bodyPr wrap="square" rtlCol="0">
            <a:spAutoFit/>
          </a:bodyPr>
          <a:lstStyle/>
          <a:p>
            <a:r>
              <a:rPr lang="fr-FR" sz="1200" b="1" dirty="0">
                <a:solidFill>
                  <a:schemeClr val="bg1">
                    <a:lumMod val="65000"/>
                  </a:schemeClr>
                </a:solidFill>
              </a:rPr>
              <a:t>04 octobre 2022</a:t>
            </a:r>
          </a:p>
        </p:txBody>
      </p:sp>
      <p:sp>
        <p:nvSpPr>
          <p:cNvPr id="17" name="ZoneTexte 16">
            <a:extLst>
              <a:ext uri="{FF2B5EF4-FFF2-40B4-BE49-F238E27FC236}">
                <a16:creationId xmlns:a16="http://schemas.microsoft.com/office/drawing/2014/main" id="{1D43E4B9-951F-BA45-AB33-0E5443DD4E7B}"/>
              </a:ext>
            </a:extLst>
          </p:cNvPr>
          <p:cNvSpPr txBox="1"/>
          <p:nvPr/>
        </p:nvSpPr>
        <p:spPr>
          <a:xfrm>
            <a:off x="5111620" y="1318038"/>
            <a:ext cx="2732390" cy="276999"/>
          </a:xfrm>
          <a:prstGeom prst="rect">
            <a:avLst/>
          </a:prstGeom>
          <a:noFill/>
        </p:spPr>
        <p:txBody>
          <a:bodyPr wrap="square" rtlCol="0">
            <a:spAutoFit/>
          </a:bodyPr>
          <a:lstStyle/>
          <a:p>
            <a:r>
              <a:rPr lang="fr-FR" sz="1200" b="1" dirty="0">
                <a:solidFill>
                  <a:schemeClr val="accent1">
                    <a:lumMod val="50000"/>
                  </a:schemeClr>
                </a:solidFill>
              </a:rPr>
              <a:t>Essais et suivis aux champs</a:t>
            </a:r>
          </a:p>
        </p:txBody>
      </p:sp>
      <p:sp>
        <p:nvSpPr>
          <p:cNvPr id="18" name="ZoneTexte 17">
            <a:extLst>
              <a:ext uri="{FF2B5EF4-FFF2-40B4-BE49-F238E27FC236}">
                <a16:creationId xmlns:a16="http://schemas.microsoft.com/office/drawing/2014/main" id="{A2A882A2-0635-E744-B98C-209713888F66}"/>
              </a:ext>
            </a:extLst>
          </p:cNvPr>
          <p:cNvSpPr txBox="1"/>
          <p:nvPr/>
        </p:nvSpPr>
        <p:spPr>
          <a:xfrm>
            <a:off x="8022223" y="1336711"/>
            <a:ext cx="2645121" cy="276999"/>
          </a:xfrm>
          <a:prstGeom prst="rect">
            <a:avLst/>
          </a:prstGeom>
          <a:noFill/>
        </p:spPr>
        <p:txBody>
          <a:bodyPr wrap="square" rtlCol="0">
            <a:spAutoFit/>
          </a:bodyPr>
          <a:lstStyle/>
          <a:p>
            <a:r>
              <a:rPr lang="fr-FR" sz="1200" b="1" dirty="0">
                <a:solidFill>
                  <a:schemeClr val="bg1">
                    <a:lumMod val="50000"/>
                  </a:schemeClr>
                </a:solidFill>
              </a:rPr>
              <a:t>Atelier de capitalisation</a:t>
            </a:r>
          </a:p>
        </p:txBody>
      </p:sp>
      <p:sp>
        <p:nvSpPr>
          <p:cNvPr id="24" name="ZoneTexte 23">
            <a:extLst>
              <a:ext uri="{FF2B5EF4-FFF2-40B4-BE49-F238E27FC236}">
                <a16:creationId xmlns:a16="http://schemas.microsoft.com/office/drawing/2014/main" id="{2292968A-E941-4E48-9351-1345D7B04F12}"/>
              </a:ext>
            </a:extLst>
          </p:cNvPr>
          <p:cNvSpPr txBox="1"/>
          <p:nvPr/>
        </p:nvSpPr>
        <p:spPr>
          <a:xfrm>
            <a:off x="8310427" y="1594032"/>
            <a:ext cx="2141591" cy="276999"/>
          </a:xfrm>
          <a:prstGeom prst="rect">
            <a:avLst/>
          </a:prstGeom>
          <a:noFill/>
        </p:spPr>
        <p:txBody>
          <a:bodyPr wrap="square" rtlCol="0">
            <a:spAutoFit/>
          </a:bodyPr>
          <a:lstStyle/>
          <a:p>
            <a:r>
              <a:rPr lang="fr-FR" sz="1200" b="1" dirty="0">
                <a:solidFill>
                  <a:schemeClr val="bg1">
                    <a:lumMod val="50000"/>
                  </a:schemeClr>
                </a:solidFill>
              </a:rPr>
              <a:t>30&amp;31 Mai 2023</a:t>
            </a:r>
          </a:p>
        </p:txBody>
      </p:sp>
      <p:sp>
        <p:nvSpPr>
          <p:cNvPr id="27" name="ZoneTexte 26">
            <a:extLst>
              <a:ext uri="{FF2B5EF4-FFF2-40B4-BE49-F238E27FC236}">
                <a16:creationId xmlns:a16="http://schemas.microsoft.com/office/drawing/2014/main" id="{56695AF9-637B-0B44-B662-45ED7029A867}"/>
              </a:ext>
            </a:extLst>
          </p:cNvPr>
          <p:cNvSpPr txBox="1"/>
          <p:nvPr/>
        </p:nvSpPr>
        <p:spPr>
          <a:xfrm>
            <a:off x="5475663" y="1871031"/>
            <a:ext cx="2141591" cy="276999"/>
          </a:xfrm>
          <a:prstGeom prst="rect">
            <a:avLst/>
          </a:prstGeom>
          <a:noFill/>
        </p:spPr>
        <p:txBody>
          <a:bodyPr wrap="square" rtlCol="0">
            <a:spAutoFit/>
          </a:bodyPr>
          <a:lstStyle/>
          <a:p>
            <a:r>
              <a:rPr lang="fr-FR" sz="1200" dirty="0"/>
              <a:t>Parcelles dans les </a:t>
            </a:r>
            <a:r>
              <a:rPr lang="fr-FR" sz="1200" dirty="0" err="1"/>
              <a:t>Fokontany</a:t>
            </a:r>
            <a:endParaRPr lang="fr-FR" sz="1200" dirty="0"/>
          </a:p>
        </p:txBody>
      </p:sp>
      <p:sp>
        <p:nvSpPr>
          <p:cNvPr id="29" name="ZoneTexte 28">
            <a:extLst>
              <a:ext uri="{FF2B5EF4-FFF2-40B4-BE49-F238E27FC236}">
                <a16:creationId xmlns:a16="http://schemas.microsoft.com/office/drawing/2014/main" id="{C0D98D1E-A77A-EF44-8381-229E3FA860A5}"/>
              </a:ext>
            </a:extLst>
          </p:cNvPr>
          <p:cNvSpPr txBox="1"/>
          <p:nvPr/>
        </p:nvSpPr>
        <p:spPr>
          <a:xfrm>
            <a:off x="5560712" y="1566071"/>
            <a:ext cx="1619529" cy="276999"/>
          </a:xfrm>
          <a:prstGeom prst="rect">
            <a:avLst/>
          </a:prstGeom>
          <a:noFill/>
        </p:spPr>
        <p:txBody>
          <a:bodyPr wrap="square" rtlCol="0">
            <a:spAutoFit/>
          </a:bodyPr>
          <a:lstStyle/>
          <a:p>
            <a:r>
              <a:rPr lang="fr-FR" sz="1200" b="1" dirty="0" err="1">
                <a:solidFill>
                  <a:schemeClr val="accent1">
                    <a:lumMod val="50000"/>
                  </a:schemeClr>
                </a:solidFill>
              </a:rPr>
              <a:t>Nov</a:t>
            </a:r>
            <a:r>
              <a:rPr lang="fr-FR" sz="1200" b="1" dirty="0">
                <a:solidFill>
                  <a:schemeClr val="accent1">
                    <a:lumMod val="50000"/>
                  </a:schemeClr>
                </a:solidFill>
              </a:rPr>
              <a:t> 2022 – Avril 2023</a:t>
            </a:r>
          </a:p>
        </p:txBody>
      </p:sp>
      <p:sp>
        <p:nvSpPr>
          <p:cNvPr id="30" name="ZoneTexte 29">
            <a:extLst>
              <a:ext uri="{FF2B5EF4-FFF2-40B4-BE49-F238E27FC236}">
                <a16:creationId xmlns:a16="http://schemas.microsoft.com/office/drawing/2014/main" id="{89A72EC3-1CE5-9F4A-A7E3-AF64B14A5804}"/>
              </a:ext>
            </a:extLst>
          </p:cNvPr>
          <p:cNvSpPr txBox="1"/>
          <p:nvPr/>
        </p:nvSpPr>
        <p:spPr>
          <a:xfrm>
            <a:off x="2208680" y="1359991"/>
            <a:ext cx="1565921" cy="276999"/>
          </a:xfrm>
          <a:prstGeom prst="rect">
            <a:avLst/>
          </a:prstGeom>
          <a:noFill/>
        </p:spPr>
        <p:txBody>
          <a:bodyPr wrap="square" rtlCol="0">
            <a:spAutoFit/>
          </a:bodyPr>
          <a:lstStyle/>
          <a:p>
            <a:r>
              <a:rPr lang="fr-FR" sz="1200" b="1" dirty="0">
                <a:solidFill>
                  <a:schemeClr val="bg1">
                    <a:lumMod val="65000"/>
                  </a:schemeClr>
                </a:solidFill>
              </a:rPr>
              <a:t>Atelier d’échange</a:t>
            </a:r>
          </a:p>
        </p:txBody>
      </p:sp>
      <p:pic>
        <p:nvPicPr>
          <p:cNvPr id="31" name="Image 30">
            <a:extLst>
              <a:ext uri="{FF2B5EF4-FFF2-40B4-BE49-F238E27FC236}">
                <a16:creationId xmlns:a16="http://schemas.microsoft.com/office/drawing/2014/main" id="{BD1340E0-6ECB-2E4C-9B2B-7CADF5EBD5F7}"/>
              </a:ext>
            </a:extLst>
          </p:cNvPr>
          <p:cNvPicPr>
            <a:picLocks/>
          </p:cNvPicPr>
          <p:nvPr/>
        </p:nvPicPr>
        <p:blipFill>
          <a:blip r:embed="rId18" cstate="email">
            <a:alphaModFix/>
            <a:extLst>
              <a:ext uri="{28A0092B-C50C-407E-A947-70E740481C1C}">
                <a14:useLocalDpi xmlns:a14="http://schemas.microsoft.com/office/drawing/2010/main"/>
              </a:ext>
            </a:extLst>
          </a:blip>
          <a:stretch>
            <a:fillRect/>
          </a:stretch>
        </p:blipFill>
        <p:spPr>
          <a:xfrm>
            <a:off x="5258890" y="1612966"/>
            <a:ext cx="236531" cy="222121"/>
          </a:xfrm>
          <a:prstGeom prst="rect">
            <a:avLst/>
          </a:prstGeom>
        </p:spPr>
      </p:pic>
      <p:pic>
        <p:nvPicPr>
          <p:cNvPr id="32" name="Image 31">
            <a:extLst>
              <a:ext uri="{FF2B5EF4-FFF2-40B4-BE49-F238E27FC236}">
                <a16:creationId xmlns:a16="http://schemas.microsoft.com/office/drawing/2014/main" id="{2EF6340B-B7AF-5249-984C-8E82F2D10D9F}"/>
              </a:ext>
            </a:extLst>
          </p:cNvPr>
          <p:cNvPicPr>
            <a:picLocks/>
          </p:cNvPicPr>
          <p:nvPr/>
        </p:nvPicPr>
        <p:blipFill>
          <a:blip r:embed="rId18" cstate="email">
            <a:alphaModFix amt="30000"/>
            <a:extLst>
              <a:ext uri="{28A0092B-C50C-407E-A947-70E740481C1C}">
                <a14:useLocalDpi xmlns:a14="http://schemas.microsoft.com/office/drawing/2010/main"/>
              </a:ext>
            </a:extLst>
          </a:blip>
          <a:stretch>
            <a:fillRect/>
          </a:stretch>
        </p:blipFill>
        <p:spPr>
          <a:xfrm>
            <a:off x="8017045" y="1609000"/>
            <a:ext cx="236531" cy="222121"/>
          </a:xfrm>
          <a:prstGeom prst="rect">
            <a:avLst/>
          </a:prstGeom>
        </p:spPr>
      </p:pic>
      <p:pic>
        <p:nvPicPr>
          <p:cNvPr id="33" name="Image 32">
            <a:extLst>
              <a:ext uri="{FF2B5EF4-FFF2-40B4-BE49-F238E27FC236}">
                <a16:creationId xmlns:a16="http://schemas.microsoft.com/office/drawing/2014/main" id="{73DA1A63-0039-C24B-BDEB-57962622103F}"/>
              </a:ext>
            </a:extLst>
          </p:cNvPr>
          <p:cNvPicPr>
            <a:picLocks noChangeAspect="1"/>
          </p:cNvPicPr>
          <p:nvPr/>
        </p:nvPicPr>
        <p:blipFill>
          <a:blip r:embed="rId17" cstate="email">
            <a:alphaModFix amt="30000"/>
            <a:extLst>
              <a:ext uri="{28A0092B-C50C-407E-A947-70E740481C1C}">
                <a14:useLocalDpi xmlns:a14="http://schemas.microsoft.com/office/drawing/2010/main"/>
              </a:ext>
            </a:extLst>
          </a:blip>
          <a:stretch>
            <a:fillRect/>
          </a:stretch>
        </p:blipFill>
        <p:spPr>
          <a:xfrm>
            <a:off x="8004836" y="1895835"/>
            <a:ext cx="234873" cy="234873"/>
          </a:xfrm>
          <a:prstGeom prst="rect">
            <a:avLst/>
          </a:prstGeom>
        </p:spPr>
      </p:pic>
      <p:pic>
        <p:nvPicPr>
          <p:cNvPr id="35" name="Image 34">
            <a:extLst>
              <a:ext uri="{FF2B5EF4-FFF2-40B4-BE49-F238E27FC236}">
                <a16:creationId xmlns:a16="http://schemas.microsoft.com/office/drawing/2014/main" id="{24AA1472-FA81-DA47-BA92-F1F0E52F8B3C}"/>
              </a:ext>
            </a:extLst>
          </p:cNvPr>
          <p:cNvPicPr>
            <a:picLocks noChangeAspect="1"/>
          </p:cNvPicPr>
          <p:nvPr/>
        </p:nvPicPr>
        <p:blipFill>
          <a:blip r:embed="rId17" cstate="email">
            <a:alphaModFix/>
            <a:extLst>
              <a:ext uri="{28A0092B-C50C-407E-A947-70E740481C1C}">
                <a14:useLocalDpi xmlns:a14="http://schemas.microsoft.com/office/drawing/2010/main"/>
              </a:ext>
            </a:extLst>
          </a:blip>
          <a:stretch>
            <a:fillRect/>
          </a:stretch>
        </p:blipFill>
        <p:spPr>
          <a:xfrm>
            <a:off x="5254551" y="1921232"/>
            <a:ext cx="234873" cy="234873"/>
          </a:xfrm>
          <a:prstGeom prst="rect">
            <a:avLst/>
          </a:prstGeom>
        </p:spPr>
      </p:pic>
      <p:sp>
        <p:nvSpPr>
          <p:cNvPr id="36" name="ZoneTexte 35">
            <a:extLst>
              <a:ext uri="{FF2B5EF4-FFF2-40B4-BE49-F238E27FC236}">
                <a16:creationId xmlns:a16="http://schemas.microsoft.com/office/drawing/2014/main" id="{73FC73DF-0DD3-654C-BA18-85559B430B88}"/>
              </a:ext>
            </a:extLst>
          </p:cNvPr>
          <p:cNvSpPr txBox="1"/>
          <p:nvPr/>
        </p:nvSpPr>
        <p:spPr>
          <a:xfrm>
            <a:off x="8188130" y="1860776"/>
            <a:ext cx="2141591" cy="276999"/>
          </a:xfrm>
          <a:prstGeom prst="rect">
            <a:avLst/>
          </a:prstGeom>
          <a:noFill/>
        </p:spPr>
        <p:txBody>
          <a:bodyPr wrap="square" rtlCol="0">
            <a:spAutoFit/>
          </a:bodyPr>
          <a:lstStyle/>
          <a:p>
            <a:r>
              <a:rPr lang="fr-FR" sz="1200" dirty="0">
                <a:solidFill>
                  <a:schemeClr val="bg1">
                    <a:lumMod val="50000"/>
                  </a:schemeClr>
                </a:solidFill>
              </a:rPr>
              <a:t>Commune </a:t>
            </a:r>
            <a:r>
              <a:rPr lang="fr-FR" sz="1200" dirty="0" err="1">
                <a:solidFill>
                  <a:schemeClr val="bg1">
                    <a:lumMod val="50000"/>
                  </a:schemeClr>
                </a:solidFill>
              </a:rPr>
              <a:t>Imerintsiatosika</a:t>
            </a:r>
            <a:endParaRPr lang="fr-FR" sz="1200" dirty="0">
              <a:solidFill>
                <a:schemeClr val="bg1">
                  <a:lumMod val="50000"/>
                </a:schemeClr>
              </a:solidFill>
            </a:endParaRPr>
          </a:p>
        </p:txBody>
      </p:sp>
      <p:sp>
        <p:nvSpPr>
          <p:cNvPr id="25" name="Rectangle 24">
            <a:extLst>
              <a:ext uri="{FF2B5EF4-FFF2-40B4-BE49-F238E27FC236}">
                <a16:creationId xmlns:a16="http://schemas.microsoft.com/office/drawing/2014/main" id="{3293EFE8-B7BA-7440-8F90-2BC0A9017B25}"/>
              </a:ext>
            </a:extLst>
          </p:cNvPr>
          <p:cNvSpPr/>
          <p:nvPr/>
        </p:nvSpPr>
        <p:spPr>
          <a:xfrm>
            <a:off x="6019269" y="2667114"/>
            <a:ext cx="6799604" cy="1477328"/>
          </a:xfrm>
          <a:prstGeom prst="rect">
            <a:avLst/>
          </a:prstGeom>
        </p:spPr>
        <p:txBody>
          <a:bodyPr wrap="square">
            <a:spAutoFit/>
          </a:bodyPr>
          <a:lstStyle/>
          <a:p>
            <a:pPr lvl="0"/>
            <a:r>
              <a:rPr lang="fr-FR" dirty="0"/>
              <a:t>7,8 Kg de cendre de balle de riz</a:t>
            </a:r>
          </a:p>
          <a:p>
            <a:pPr lvl="0"/>
            <a:r>
              <a:rPr lang="fr-FR" dirty="0"/>
              <a:t>6,7 Kg de fientes de volailles</a:t>
            </a:r>
          </a:p>
          <a:p>
            <a:pPr lvl="0"/>
            <a:r>
              <a:rPr lang="fr-FR" dirty="0"/>
              <a:t>8,8 Kg de lisier de porc</a:t>
            </a:r>
          </a:p>
          <a:p>
            <a:pPr lvl="0"/>
            <a:r>
              <a:rPr lang="fr-FR" dirty="0"/>
              <a:t>9 Kg de cendre de bois</a:t>
            </a:r>
          </a:p>
          <a:p>
            <a:r>
              <a:rPr lang="fr-FR" dirty="0"/>
              <a:t>12 Kg de fumier de bovin</a:t>
            </a:r>
          </a:p>
        </p:txBody>
      </p:sp>
      <p:pic>
        <p:nvPicPr>
          <p:cNvPr id="10" name="Image 9">
            <a:extLst>
              <a:ext uri="{FF2B5EF4-FFF2-40B4-BE49-F238E27FC236}">
                <a16:creationId xmlns:a16="http://schemas.microsoft.com/office/drawing/2014/main" id="{AFCBC18A-C86E-054F-8BCC-5B5B04E7396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069415" y="3054503"/>
            <a:ext cx="1773179" cy="735221"/>
          </a:xfrm>
          <a:prstGeom prst="rect">
            <a:avLst/>
          </a:prstGeom>
        </p:spPr>
      </p:pic>
      <p:sp>
        <p:nvSpPr>
          <p:cNvPr id="12" name="Rectangle 11">
            <a:extLst>
              <a:ext uri="{FF2B5EF4-FFF2-40B4-BE49-F238E27FC236}">
                <a16:creationId xmlns:a16="http://schemas.microsoft.com/office/drawing/2014/main" id="{47D13AEC-B41B-144C-B4A7-539AE2C83D9C}"/>
              </a:ext>
            </a:extLst>
          </p:cNvPr>
          <p:cNvSpPr/>
          <p:nvPr/>
        </p:nvSpPr>
        <p:spPr>
          <a:xfrm>
            <a:off x="4479753" y="3694552"/>
            <a:ext cx="1187956" cy="369332"/>
          </a:xfrm>
          <a:prstGeom prst="rect">
            <a:avLst/>
          </a:prstGeom>
        </p:spPr>
        <p:txBody>
          <a:bodyPr wrap="square">
            <a:spAutoFit/>
          </a:bodyPr>
          <a:lstStyle/>
          <a:p>
            <a:r>
              <a:rPr lang="fr-FR" dirty="0"/>
              <a:t>1 </a:t>
            </a:r>
            <a:r>
              <a:rPr lang="fr-FR" i="1" dirty="0" err="1"/>
              <a:t>sobika</a:t>
            </a:r>
            <a:r>
              <a:rPr lang="fr-FR" dirty="0"/>
              <a:t> </a:t>
            </a:r>
          </a:p>
        </p:txBody>
      </p:sp>
      <p:sp>
        <p:nvSpPr>
          <p:cNvPr id="13" name="Rectangle 12">
            <a:extLst>
              <a:ext uri="{FF2B5EF4-FFF2-40B4-BE49-F238E27FC236}">
                <a16:creationId xmlns:a16="http://schemas.microsoft.com/office/drawing/2014/main" id="{201E8B76-7DB9-8740-BFF1-B5F675918CA1}"/>
              </a:ext>
            </a:extLst>
          </p:cNvPr>
          <p:cNvSpPr/>
          <p:nvPr/>
        </p:nvSpPr>
        <p:spPr>
          <a:xfrm>
            <a:off x="6015775" y="4683317"/>
            <a:ext cx="4953000" cy="369332"/>
          </a:xfrm>
          <a:prstGeom prst="rect">
            <a:avLst/>
          </a:prstGeom>
        </p:spPr>
        <p:txBody>
          <a:bodyPr>
            <a:spAutoFit/>
          </a:bodyPr>
          <a:lstStyle/>
          <a:p>
            <a:pPr lvl="0"/>
            <a:r>
              <a:rPr lang="fr-FR" dirty="0"/>
              <a:t>42 Kg de fumier de bovin</a:t>
            </a:r>
          </a:p>
        </p:txBody>
      </p:sp>
      <p:pic>
        <p:nvPicPr>
          <p:cNvPr id="14" name="Image 13">
            <a:extLst>
              <a:ext uri="{FF2B5EF4-FFF2-40B4-BE49-F238E27FC236}">
                <a16:creationId xmlns:a16="http://schemas.microsoft.com/office/drawing/2014/main" id="{7DEF694F-263F-4E41-ABD4-8DE14A660DC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84503" y="4276954"/>
            <a:ext cx="1143000" cy="1143000"/>
          </a:xfrm>
          <a:prstGeom prst="rect">
            <a:avLst/>
          </a:prstGeom>
        </p:spPr>
      </p:pic>
      <p:sp>
        <p:nvSpPr>
          <p:cNvPr id="21" name="Rectangle 20">
            <a:extLst>
              <a:ext uri="{FF2B5EF4-FFF2-40B4-BE49-F238E27FC236}">
                <a16:creationId xmlns:a16="http://schemas.microsoft.com/office/drawing/2014/main" id="{1AF23BC4-FA17-BF41-BA8C-B21C592C1755}"/>
              </a:ext>
            </a:extLst>
          </p:cNvPr>
          <p:cNvSpPr/>
          <p:nvPr/>
        </p:nvSpPr>
        <p:spPr>
          <a:xfrm>
            <a:off x="4255476" y="5202522"/>
            <a:ext cx="1930337" cy="369332"/>
          </a:xfrm>
          <a:prstGeom prst="rect">
            <a:avLst/>
          </a:prstGeom>
        </p:spPr>
        <p:txBody>
          <a:bodyPr wrap="none">
            <a:spAutoFit/>
          </a:bodyPr>
          <a:lstStyle/>
          <a:p>
            <a:r>
              <a:rPr lang="fr-FR" dirty="0"/>
              <a:t>1 sac de  </a:t>
            </a:r>
            <a:r>
              <a:rPr lang="fr-FR" i="1" dirty="0"/>
              <a:t>« stock » </a:t>
            </a:r>
          </a:p>
        </p:txBody>
      </p:sp>
      <p:sp>
        <p:nvSpPr>
          <p:cNvPr id="22" name="Rectangle 21">
            <a:extLst>
              <a:ext uri="{FF2B5EF4-FFF2-40B4-BE49-F238E27FC236}">
                <a16:creationId xmlns:a16="http://schemas.microsoft.com/office/drawing/2014/main" id="{8B19D73F-778A-F94A-8174-9ADA38590FF1}"/>
              </a:ext>
            </a:extLst>
          </p:cNvPr>
          <p:cNvSpPr/>
          <p:nvPr/>
        </p:nvSpPr>
        <p:spPr>
          <a:xfrm>
            <a:off x="4384504" y="6387102"/>
            <a:ext cx="1219821" cy="369332"/>
          </a:xfrm>
          <a:prstGeom prst="rect">
            <a:avLst/>
          </a:prstGeom>
        </p:spPr>
        <p:txBody>
          <a:bodyPr wrap="none">
            <a:spAutoFit/>
          </a:bodyPr>
          <a:lstStyle/>
          <a:p>
            <a:pPr lvl="0"/>
            <a:r>
              <a:rPr lang="fr-FR" dirty="0"/>
              <a:t>1 charrette</a:t>
            </a:r>
          </a:p>
        </p:txBody>
      </p:sp>
      <p:pic>
        <p:nvPicPr>
          <p:cNvPr id="26" name="Image 25">
            <a:extLst>
              <a:ext uri="{FF2B5EF4-FFF2-40B4-BE49-F238E27FC236}">
                <a16:creationId xmlns:a16="http://schemas.microsoft.com/office/drawing/2014/main" id="{A3518DA9-9FAE-6247-8B38-8DDEA16FDD5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69415" y="5783651"/>
            <a:ext cx="1773179" cy="643292"/>
          </a:xfrm>
          <a:prstGeom prst="rect">
            <a:avLst/>
          </a:prstGeom>
        </p:spPr>
      </p:pic>
      <p:sp>
        <p:nvSpPr>
          <p:cNvPr id="34" name="Rectangle 33">
            <a:extLst>
              <a:ext uri="{FF2B5EF4-FFF2-40B4-BE49-F238E27FC236}">
                <a16:creationId xmlns:a16="http://schemas.microsoft.com/office/drawing/2014/main" id="{DD41C92B-E4CD-0049-ACBE-78731F640090}"/>
              </a:ext>
            </a:extLst>
          </p:cNvPr>
          <p:cNvSpPr/>
          <p:nvPr/>
        </p:nvSpPr>
        <p:spPr>
          <a:xfrm>
            <a:off x="6015775" y="5899047"/>
            <a:ext cx="2650662" cy="369332"/>
          </a:xfrm>
          <a:prstGeom prst="rect">
            <a:avLst/>
          </a:prstGeom>
        </p:spPr>
        <p:txBody>
          <a:bodyPr wrap="none">
            <a:spAutoFit/>
          </a:bodyPr>
          <a:lstStyle/>
          <a:p>
            <a:r>
              <a:rPr lang="fr-FR" dirty="0"/>
              <a:t>595 Kg de fumier de bovin</a:t>
            </a:r>
          </a:p>
        </p:txBody>
      </p:sp>
    </p:spTree>
    <p:extLst>
      <p:ext uri="{BB962C8B-B14F-4D97-AF65-F5344CB8AC3E}">
        <p14:creationId xmlns:p14="http://schemas.microsoft.com/office/powerpoint/2010/main" val="2499493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0"/>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9"/>
</p:tagLst>
</file>

<file path=ppt/tags/tag13.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9"/>
</p:tagLst>
</file>

<file path=ppt/tags/tag16.xml><?xml version="1.0" encoding="utf-8"?>
<p:tagLst xmlns:a="http://schemas.openxmlformats.org/drawingml/2006/main" xmlns:r="http://schemas.openxmlformats.org/officeDocument/2006/relationships" xmlns:p="http://schemas.openxmlformats.org/presentationml/2006/main">
  <p:tag name="NUM" val="20"/>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9"/>
</p:tagLst>
</file>

<file path=ppt/tags/tag1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9"/>
</p:tagLst>
</file>

<file path=ppt/tags/tag22.xml><?xml version="1.0" encoding="utf-8"?>
<p:tagLst xmlns:a="http://schemas.openxmlformats.org/drawingml/2006/main" xmlns:r="http://schemas.openxmlformats.org/officeDocument/2006/relationships" xmlns:p="http://schemas.openxmlformats.org/presentationml/2006/main">
  <p:tag name="NUM" val="20"/>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9"/>
</p:tagLst>
</file>

<file path=ppt/tags/tag25.xml><?xml version="1.0" encoding="utf-8"?>
<p:tagLst xmlns:a="http://schemas.openxmlformats.org/drawingml/2006/main" xmlns:r="http://schemas.openxmlformats.org/officeDocument/2006/relationships" xmlns:p="http://schemas.openxmlformats.org/presentationml/2006/main">
  <p:tag name="NUM" val="20"/>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9"/>
</p:tagLst>
</file>

<file path=ppt/tags/tag28.xml><?xml version="1.0" encoding="utf-8"?>
<p:tagLst xmlns:a="http://schemas.openxmlformats.org/drawingml/2006/main" xmlns:r="http://schemas.openxmlformats.org/officeDocument/2006/relationships" xmlns:p="http://schemas.openxmlformats.org/presentationml/2006/main">
  <p:tag name="NUM" val="20"/>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9"/>
</p:tagLst>
</file>

<file path=ppt/tags/tag30.xml><?xml version="1.0" encoding="utf-8"?>
<p:tagLst xmlns:a="http://schemas.openxmlformats.org/drawingml/2006/main" xmlns:r="http://schemas.openxmlformats.org/officeDocument/2006/relationships" xmlns:p="http://schemas.openxmlformats.org/presentationml/2006/main">
  <p:tag name="NUM" val="19"/>
</p:tagLst>
</file>

<file path=ppt/tags/tag31.xml><?xml version="1.0" encoding="utf-8"?>
<p:tagLst xmlns:a="http://schemas.openxmlformats.org/drawingml/2006/main" xmlns:r="http://schemas.openxmlformats.org/officeDocument/2006/relationships" xmlns:p="http://schemas.openxmlformats.org/presentationml/2006/main">
  <p:tag name="NUM" val="20"/>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9"/>
</p:tagLst>
</file>

<file path=ppt/tags/tag34.xml><?xml version="1.0" encoding="utf-8"?>
<p:tagLst xmlns:a="http://schemas.openxmlformats.org/drawingml/2006/main" xmlns:r="http://schemas.openxmlformats.org/officeDocument/2006/relationships" xmlns:p="http://schemas.openxmlformats.org/presentationml/2006/main">
  <p:tag name="NUM" val="20"/>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9"/>
</p:tagLst>
</file>

<file path=ppt/tags/tag37.xml><?xml version="1.0" encoding="utf-8"?>
<p:tagLst xmlns:a="http://schemas.openxmlformats.org/drawingml/2006/main" xmlns:r="http://schemas.openxmlformats.org/officeDocument/2006/relationships" xmlns:p="http://schemas.openxmlformats.org/presentationml/2006/main">
  <p:tag name="NUM" val="20"/>
</p:tagLst>
</file>

<file path=ppt/tags/tag4.xml><?xml version="1.0" encoding="utf-8"?>
<p:tagLst xmlns:a="http://schemas.openxmlformats.org/drawingml/2006/main" xmlns:r="http://schemas.openxmlformats.org/officeDocument/2006/relationships" xmlns:p="http://schemas.openxmlformats.org/presentationml/2006/main">
  <p:tag name="NUM" val="20"/>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9"/>
</p:tagLst>
</file>

<file path=ppt/tags/tag7.xml><?xml version="1.0" encoding="utf-8"?>
<p:tagLst xmlns:a="http://schemas.openxmlformats.org/drawingml/2006/main" xmlns:r="http://schemas.openxmlformats.org/officeDocument/2006/relationships" xmlns:p="http://schemas.openxmlformats.org/presentationml/2006/main">
  <p:tag name="NUM" val="20"/>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2482</Words>
  <Application>Microsoft Macintosh PowerPoint</Application>
  <PresentationFormat>Grand écran</PresentationFormat>
  <Paragraphs>443</Paragraphs>
  <Slides>14</Slides>
  <Notes>14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cp:revision>
  <dcterms:created xsi:type="dcterms:W3CDTF">2023-10-10T12:05:50Z</dcterms:created>
  <dcterms:modified xsi:type="dcterms:W3CDTF">2023-10-10T12:07:14Z</dcterms:modified>
</cp:coreProperties>
</file>