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2" r:id="rId3"/>
    <p:sldId id="264" r:id="rId4"/>
    <p:sldId id="266" r:id="rId5"/>
    <p:sldId id="265" r:id="rId6"/>
    <p:sldId id="271" r:id="rId7"/>
    <p:sldId id="257" r:id="rId8"/>
    <p:sldId id="258" r:id="rId9"/>
    <p:sldId id="260" r:id="rId10"/>
    <p:sldId id="272" r:id="rId11"/>
    <p:sldId id="275" r:id="rId12"/>
    <p:sldId id="295" r:id="rId13"/>
    <p:sldId id="296" r:id="rId14"/>
    <p:sldId id="274" r:id="rId15"/>
    <p:sldId id="294" r:id="rId16"/>
    <p:sldId id="291" r:id="rId17"/>
    <p:sldId id="297" r:id="rId18"/>
    <p:sldId id="298" r:id="rId19"/>
    <p:sldId id="299" r:id="rId20"/>
    <p:sldId id="300" r:id="rId21"/>
    <p:sldId id="301" r:id="rId22"/>
    <p:sldId id="268" r:id="rId23"/>
    <p:sldId id="267" r:id="rId24"/>
    <p:sldId id="269" r:id="rId25"/>
    <p:sldId id="293" r:id="rId26"/>
    <p:sldId id="270" r:id="rId27"/>
    <p:sldId id="289" r:id="rId28"/>
    <p:sldId id="287" r:id="rId29"/>
    <p:sldId id="288" r:id="rId30"/>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3F8"/>
    <a:srgbClr val="E6DFFF"/>
    <a:srgbClr val="E5F4FF"/>
    <a:srgbClr val="FAFFEB"/>
    <a:srgbClr val="D1C7FE"/>
    <a:srgbClr val="EEFFF0"/>
    <a:srgbClr val="E1F1E3"/>
    <a:srgbClr val="1384DF"/>
    <a:srgbClr val="9FE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15"/>
    <p:restoredTop sz="94603"/>
  </p:normalViewPr>
  <p:slideViewPr>
    <p:cSldViewPr snapToGrid="0" snapToObjects="1" showGuides="1">
      <p:cViewPr>
        <p:scale>
          <a:sx n="110" d="100"/>
          <a:sy n="110" d="100"/>
        </p:scale>
        <p:origin x="976"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ONJA\1%20ONJA%20THESE\1%20THESE%20ONJA\ONJA%20THESE%20VRAI\traitement%20de%20donn&#233;es%20th&#232;se\LAZAINA_stat_R\anov%20Lzn\RESULT_FIN_ANCOV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1STUDIES\AT2D\M&#233;moire%20Master\Donn&#233;es\Riziculture.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oleObject" Target="file:////Users/blanchard/Desktop/Evaluation%20socio-e&#769;conomique%20SFR%20EB.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Book Antiqua" panose="02040602050305030304" pitchFamily="18" charset="0"/>
                <a:ea typeface="+mn-ea"/>
                <a:cs typeface="Arial" panose="020B0604020202020204" pitchFamily="34" charset="0"/>
              </a:defRPr>
            </a:pPr>
            <a:r>
              <a:rPr lang="en-US" sz="1400" b="1" baseline="0" dirty="0" err="1">
                <a:latin typeface="Book Antiqua" panose="02040602050305030304" pitchFamily="18" charset="0"/>
                <a:cs typeface="Arial" panose="020B0604020202020204" pitchFamily="34" charset="0"/>
              </a:rPr>
              <a:t>Différence</a:t>
            </a:r>
            <a:r>
              <a:rPr lang="en-US" sz="1400" b="1" baseline="0" dirty="0">
                <a:latin typeface="Book Antiqua" panose="02040602050305030304" pitchFamily="18" charset="0"/>
                <a:cs typeface="Arial" panose="020B0604020202020204" pitchFamily="34" charset="0"/>
              </a:rPr>
              <a:t> du Stock de C après 3 </a:t>
            </a:r>
            <a:r>
              <a:rPr lang="en-US" sz="1400" b="1" baseline="0" dirty="0" err="1">
                <a:latin typeface="Book Antiqua" panose="02040602050305030304" pitchFamily="18" charset="0"/>
                <a:cs typeface="Arial" panose="020B0604020202020204" pitchFamily="34" charset="0"/>
              </a:rPr>
              <a:t>ans</a:t>
            </a:r>
            <a:endParaRPr lang="en-US" sz="1400" b="1" baseline="0" dirty="0">
              <a:latin typeface="Book Antiqua" panose="02040602050305030304" pitchFamily="18" charset="0"/>
              <a:cs typeface="Arial" panose="020B0604020202020204" pitchFamily="34" charset="0"/>
            </a:endParaRPr>
          </a:p>
        </c:rich>
      </c:tx>
      <c:layout>
        <c:manualLayout>
          <c:xMode val="edge"/>
          <c:yMode val="edge"/>
          <c:x val="0.16036019179285174"/>
          <c:y val="0.16129414992869434"/>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Book Antiqua" panose="02040602050305030304" pitchFamily="18" charset="0"/>
              <a:ea typeface="+mn-ea"/>
              <a:cs typeface="Arial" panose="020B0604020202020204" pitchFamily="34" charset="0"/>
            </a:defRPr>
          </a:pPr>
          <a:endParaRPr lang="fr-FR"/>
        </a:p>
      </c:txPr>
    </c:title>
    <c:autoTitleDeleted val="0"/>
    <c:plotArea>
      <c:layout>
        <c:manualLayout>
          <c:layoutTarget val="inner"/>
          <c:xMode val="edge"/>
          <c:yMode val="edge"/>
          <c:x val="0.17797441935436059"/>
          <c:y val="0.30355486094958328"/>
          <c:w val="0.78799509582320515"/>
          <c:h val="0.47564240600103602"/>
        </c:manualLayout>
      </c:layout>
      <c:barChart>
        <c:barDir val="col"/>
        <c:grouping val="clustered"/>
        <c:varyColors val="0"/>
        <c:ser>
          <c:idx val="0"/>
          <c:order val="0"/>
          <c:tx>
            <c:strRef>
              <c:f>Feuil1!$I$142</c:f>
              <c:strCache>
                <c:ptCount val="1"/>
                <c:pt idx="0">
                  <c:v>lsmean</c:v>
                </c:pt>
              </c:strCache>
            </c:strRef>
          </c:tx>
          <c:spPr>
            <a:solidFill>
              <a:schemeClr val="accent1"/>
            </a:solidFill>
            <a:ln>
              <a:solidFill>
                <a:sysClr val="windowText" lastClr="000000"/>
              </a:solidFill>
            </a:ln>
            <a:effectLst/>
          </c:spPr>
          <c:invertIfNegative val="0"/>
          <c:dPt>
            <c:idx val="0"/>
            <c:invertIfNegative val="0"/>
            <c:bubble3D val="0"/>
            <c:spPr>
              <a:solidFill>
                <a:schemeClr val="accent2">
                  <a:lumMod val="60000"/>
                  <a:lumOff val="40000"/>
                </a:schemeClr>
              </a:solidFill>
              <a:ln>
                <a:solidFill>
                  <a:sysClr val="windowText" lastClr="000000"/>
                </a:solidFill>
              </a:ln>
              <a:effectLst/>
            </c:spPr>
            <c:extLst>
              <c:ext xmlns:c16="http://schemas.microsoft.com/office/drawing/2014/chart" uri="{C3380CC4-5D6E-409C-BE32-E72D297353CC}">
                <c16:uniqueId val="{00000001-36FC-F040-8EE8-197EDD711BF9}"/>
              </c:ext>
            </c:extLst>
          </c:dPt>
          <c:dPt>
            <c:idx val="1"/>
            <c:invertIfNegative val="0"/>
            <c:bubble3D val="0"/>
            <c:spPr>
              <a:solidFill>
                <a:schemeClr val="accent5">
                  <a:lumMod val="75000"/>
                </a:schemeClr>
              </a:solidFill>
              <a:ln>
                <a:solidFill>
                  <a:sysClr val="windowText" lastClr="000000"/>
                </a:solidFill>
              </a:ln>
              <a:effectLst/>
            </c:spPr>
            <c:extLst>
              <c:ext xmlns:c16="http://schemas.microsoft.com/office/drawing/2014/chart" uri="{C3380CC4-5D6E-409C-BE32-E72D297353CC}">
                <c16:uniqueId val="{00000003-36FC-F040-8EE8-197EDD711BF9}"/>
              </c:ext>
            </c:extLst>
          </c:dPt>
          <c:cat>
            <c:strRef>
              <c:f>Feuil1!$H$143:$H$144</c:f>
              <c:strCache>
                <c:ptCount val="2"/>
                <c:pt idx="0">
                  <c:v>SV</c:v>
                </c:pt>
                <c:pt idx="1">
                  <c:v>V</c:v>
                </c:pt>
              </c:strCache>
            </c:strRef>
          </c:cat>
          <c:val>
            <c:numRef>
              <c:f>Feuil1!$I$143:$I$144</c:f>
              <c:numCache>
                <c:formatCode>General</c:formatCode>
                <c:ptCount val="2"/>
                <c:pt idx="0">
                  <c:v>9.7550000000000008</c:v>
                </c:pt>
                <c:pt idx="1">
                  <c:v>11.59</c:v>
                </c:pt>
              </c:numCache>
            </c:numRef>
          </c:val>
          <c:extLst>
            <c:ext xmlns:c16="http://schemas.microsoft.com/office/drawing/2014/chart" uri="{C3380CC4-5D6E-409C-BE32-E72D297353CC}">
              <c16:uniqueId val="{00000004-36FC-F040-8EE8-197EDD711BF9}"/>
            </c:ext>
          </c:extLst>
        </c:ser>
        <c:dLbls>
          <c:showLegendKey val="0"/>
          <c:showVal val="0"/>
          <c:showCatName val="0"/>
          <c:showSerName val="0"/>
          <c:showPercent val="0"/>
          <c:showBubbleSize val="0"/>
        </c:dLbls>
        <c:gapWidth val="219"/>
        <c:overlap val="-27"/>
        <c:axId val="1930988448"/>
        <c:axId val="1930996608"/>
      </c:barChart>
      <c:catAx>
        <c:axId val="1930988448"/>
        <c:scaling>
          <c:orientation val="minMax"/>
        </c:scaling>
        <c:delete val="1"/>
        <c:axPos val="b"/>
        <c:numFmt formatCode="General" sourceLinked="1"/>
        <c:majorTickMark val="none"/>
        <c:minorTickMark val="none"/>
        <c:tickLblPos val="nextTo"/>
        <c:crossAx val="1930996608"/>
        <c:crosses val="autoZero"/>
        <c:auto val="1"/>
        <c:lblAlgn val="ctr"/>
        <c:lblOffset val="100"/>
        <c:noMultiLvlLbl val="0"/>
      </c:catAx>
      <c:valAx>
        <c:axId val="1930996608"/>
        <c:scaling>
          <c:orientation val="minMax"/>
          <c:max val="12"/>
          <c:min val="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fr-FR" sz="1600" dirty="0" err="1"/>
                  <a:t>tC</a:t>
                </a:r>
                <a:r>
                  <a:rPr lang="fr-FR" sz="1600" baseline="0" dirty="0"/>
                  <a:t> ha</a:t>
                </a:r>
                <a:r>
                  <a:rPr lang="fr-FR" sz="1600" baseline="30000" dirty="0"/>
                  <a:t>-1</a:t>
                </a:r>
              </a:p>
              <a:p>
                <a:pPr>
                  <a:defRPr sz="1600"/>
                </a:pPr>
                <a:endParaRPr lang="fr-FR"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crossAx val="1930988448"/>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ysClr val="windowText" lastClr="000000"/>
          </a:solidFill>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baseline="0">
                <a:latin typeface="Book Antiqua" panose="02040602050305030304" pitchFamily="18" charset="0"/>
                <a:cs typeface="Arial" panose="020B0604020202020204" pitchFamily="34" charset="0"/>
              </a:defRPr>
            </a:pPr>
            <a:r>
              <a:rPr lang="en-US" sz="1400" baseline="0" dirty="0" err="1">
                <a:latin typeface="Book Antiqua" panose="02040602050305030304" pitchFamily="18" charset="0"/>
                <a:cs typeface="Arial" panose="020B0604020202020204" pitchFamily="34" charset="0"/>
              </a:rPr>
              <a:t>Rendement</a:t>
            </a:r>
            <a:r>
              <a:rPr lang="en-US" sz="1400" baseline="0" dirty="0">
                <a:latin typeface="Book Antiqua" panose="02040602050305030304" pitchFamily="18" charset="0"/>
                <a:cs typeface="Arial" panose="020B0604020202020204" pitchFamily="34" charset="0"/>
              </a:rPr>
              <a:t> </a:t>
            </a:r>
            <a:r>
              <a:rPr lang="en-US" sz="1400" baseline="0" dirty="0" err="1">
                <a:latin typeface="Book Antiqua" panose="02040602050305030304" pitchFamily="18" charset="0"/>
                <a:cs typeface="Arial" panose="020B0604020202020204" pitchFamily="34" charset="0"/>
              </a:rPr>
              <a:t>en</a:t>
            </a:r>
            <a:r>
              <a:rPr lang="en-US" sz="1400" baseline="0" dirty="0">
                <a:latin typeface="Book Antiqua" panose="02040602050305030304" pitchFamily="18" charset="0"/>
                <a:cs typeface="Arial" panose="020B0604020202020204" pitchFamily="34" charset="0"/>
              </a:rPr>
              <a:t> grains du </a:t>
            </a:r>
            <a:r>
              <a:rPr lang="en-US" sz="1400" baseline="0" dirty="0" err="1">
                <a:latin typeface="Book Antiqua" panose="02040602050305030304" pitchFamily="18" charset="0"/>
                <a:cs typeface="Arial" panose="020B0604020202020204" pitchFamily="34" charset="0"/>
              </a:rPr>
              <a:t>riz</a:t>
            </a:r>
            <a:endParaRPr lang="en-US" sz="1400" baseline="0" dirty="0">
              <a:latin typeface="Book Antiqua" panose="02040602050305030304" pitchFamily="18" charset="0"/>
              <a:cs typeface="Arial" panose="020B0604020202020204" pitchFamily="34" charset="0"/>
            </a:endParaRPr>
          </a:p>
        </c:rich>
      </c:tx>
      <c:layout>
        <c:manualLayout>
          <c:xMode val="edge"/>
          <c:yMode val="edge"/>
          <c:x val="0.19040760905387769"/>
          <c:y val="0.13335371969398371"/>
        </c:manualLayout>
      </c:layout>
      <c:overlay val="0"/>
      <c:spPr>
        <a:noFill/>
        <a:ln>
          <a:noFill/>
        </a:ln>
        <a:effectLst/>
      </c:spPr>
    </c:title>
    <c:autoTitleDeleted val="0"/>
    <c:plotArea>
      <c:layout>
        <c:manualLayout>
          <c:layoutTarget val="inner"/>
          <c:xMode val="edge"/>
          <c:yMode val="edge"/>
          <c:x val="0.19461486585010199"/>
          <c:y val="0.26746369360359501"/>
          <c:w val="0.76294686254496002"/>
          <c:h val="0.52018191934416103"/>
        </c:manualLayout>
      </c:layout>
      <c:barChart>
        <c:barDir val="col"/>
        <c:grouping val="stacked"/>
        <c:varyColors val="0"/>
        <c:ser>
          <c:idx val="0"/>
          <c:order val="0"/>
          <c:tx>
            <c:strRef>
              <c:f>'graph plte'!$D$103</c:f>
              <c:strCache>
                <c:ptCount val="1"/>
                <c:pt idx="0">
                  <c:v>RDT</c:v>
                </c:pt>
              </c:strCache>
            </c:strRef>
          </c:tx>
          <c:spPr>
            <a:solidFill>
              <a:srgbClr val="00B050"/>
            </a:solidFill>
            <a:ln>
              <a:solidFill>
                <a:sysClr val="windowText" lastClr="000000"/>
              </a:solidFill>
            </a:ln>
            <a:effectLst/>
          </c:spPr>
          <c:invertIfNegative val="0"/>
          <c:dPt>
            <c:idx val="0"/>
            <c:invertIfNegative val="0"/>
            <c:bubble3D val="0"/>
            <c:spPr>
              <a:solidFill>
                <a:schemeClr val="accent2">
                  <a:lumMod val="60000"/>
                  <a:lumOff val="40000"/>
                </a:schemeClr>
              </a:solidFill>
              <a:ln>
                <a:solidFill>
                  <a:sysClr val="windowText" lastClr="000000"/>
                </a:solidFill>
              </a:ln>
              <a:effectLst/>
            </c:spPr>
            <c:extLst>
              <c:ext xmlns:c16="http://schemas.microsoft.com/office/drawing/2014/chart" uri="{C3380CC4-5D6E-409C-BE32-E72D297353CC}">
                <c16:uniqueId val="{00000001-892D-7045-A5C7-7C5853703528}"/>
              </c:ext>
            </c:extLst>
          </c:dPt>
          <c:dPt>
            <c:idx val="1"/>
            <c:invertIfNegative val="0"/>
            <c:bubble3D val="0"/>
            <c:spPr>
              <a:solidFill>
                <a:schemeClr val="accent5">
                  <a:lumMod val="75000"/>
                </a:schemeClr>
              </a:solidFill>
              <a:ln>
                <a:solidFill>
                  <a:sysClr val="windowText" lastClr="000000"/>
                </a:solidFill>
              </a:ln>
              <a:effectLst/>
            </c:spPr>
            <c:extLst>
              <c:ext xmlns:c16="http://schemas.microsoft.com/office/drawing/2014/chart" uri="{C3380CC4-5D6E-409C-BE32-E72D297353CC}">
                <c16:uniqueId val="{00000003-892D-7045-A5C7-7C5853703528}"/>
              </c:ext>
            </c:extLst>
          </c:dPt>
          <c:dPt>
            <c:idx val="2"/>
            <c:invertIfNegative val="0"/>
            <c:bubble3D val="0"/>
            <c:extLst>
              <c:ext xmlns:c16="http://schemas.microsoft.com/office/drawing/2014/chart" uri="{C3380CC4-5D6E-409C-BE32-E72D297353CC}">
                <c16:uniqueId val="{00000004-892D-7045-A5C7-7C5853703528}"/>
              </c:ext>
            </c:extLst>
          </c:dPt>
          <c:cat>
            <c:strRef>
              <c:f>'graph plte'!$A$104:$A$105</c:f>
              <c:strCache>
                <c:ptCount val="2"/>
                <c:pt idx="0">
                  <c:v>SV</c:v>
                </c:pt>
                <c:pt idx="1">
                  <c:v>V</c:v>
                </c:pt>
              </c:strCache>
            </c:strRef>
          </c:cat>
          <c:val>
            <c:numRef>
              <c:f>'graph plte'!$D$104:$D$105</c:f>
              <c:numCache>
                <c:formatCode>_(* #,##0.00_);_(* \(#,##0.00\);_(* "-"??_);_(@_)</c:formatCode>
                <c:ptCount val="2"/>
                <c:pt idx="0">
                  <c:v>0.8250556</c:v>
                </c:pt>
                <c:pt idx="1">
                  <c:v>1.1958333000000001</c:v>
                </c:pt>
              </c:numCache>
            </c:numRef>
          </c:val>
          <c:extLst>
            <c:ext xmlns:c16="http://schemas.microsoft.com/office/drawing/2014/chart" uri="{C3380CC4-5D6E-409C-BE32-E72D297353CC}">
              <c16:uniqueId val="{00000005-892D-7045-A5C7-7C5853703528}"/>
            </c:ext>
          </c:extLst>
        </c:ser>
        <c:dLbls>
          <c:showLegendKey val="0"/>
          <c:showVal val="0"/>
          <c:showCatName val="0"/>
          <c:showSerName val="0"/>
          <c:showPercent val="0"/>
          <c:showBubbleSize val="0"/>
        </c:dLbls>
        <c:gapWidth val="219"/>
        <c:overlap val="100"/>
        <c:axId val="1930985184"/>
        <c:axId val="1930986272"/>
      </c:barChart>
      <c:catAx>
        <c:axId val="1930985184"/>
        <c:scaling>
          <c:orientation val="minMax"/>
        </c:scaling>
        <c:delete val="1"/>
        <c:axPos val="b"/>
        <c:numFmt formatCode="General" sourceLinked="1"/>
        <c:majorTickMark val="none"/>
        <c:minorTickMark val="none"/>
        <c:tickLblPos val="nextTo"/>
        <c:crossAx val="1930986272"/>
        <c:crosses val="autoZero"/>
        <c:auto val="1"/>
        <c:lblAlgn val="ctr"/>
        <c:lblOffset val="100"/>
        <c:noMultiLvlLbl val="0"/>
      </c:catAx>
      <c:valAx>
        <c:axId val="1930986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600" b="0">
                    <a:ln>
                      <a:noFill/>
                    </a:ln>
                    <a:solidFill>
                      <a:schemeClr val="tx1"/>
                    </a:solidFill>
                    <a:effectLst/>
                  </a:defRPr>
                </a:pPr>
                <a:r>
                  <a:rPr lang="fr-FR" sz="1600" b="0" dirty="0">
                    <a:ln>
                      <a:noFill/>
                    </a:ln>
                    <a:solidFill>
                      <a:schemeClr val="tx1"/>
                    </a:solidFill>
                    <a:effectLst/>
                  </a:rPr>
                  <a:t>t ha</a:t>
                </a:r>
                <a:r>
                  <a:rPr lang="fr-FR" sz="1600" b="0" baseline="30000" dirty="0">
                    <a:ln>
                      <a:noFill/>
                    </a:ln>
                    <a:solidFill>
                      <a:schemeClr val="tx1"/>
                    </a:solidFill>
                    <a:effectLst/>
                  </a:rPr>
                  <a:t>-1</a:t>
                </a:r>
              </a:p>
            </c:rich>
          </c:tx>
          <c:overlay val="0"/>
        </c:title>
        <c:numFmt formatCode="#,##0.0" sourceLinked="0"/>
        <c:majorTickMark val="none"/>
        <c:minorTickMark val="none"/>
        <c:tickLblPos val="nextTo"/>
        <c:spPr>
          <a:noFill/>
          <a:ln>
            <a:noFill/>
          </a:ln>
          <a:effectLst/>
        </c:spPr>
        <c:txPr>
          <a:bodyPr rot="-60000000" vert="horz"/>
          <a:lstStyle/>
          <a:p>
            <a:pPr>
              <a:defRPr sz="1600" baseline="0"/>
            </a:pPr>
            <a:endParaRPr lang="fr-FR"/>
          </a:p>
        </c:txPr>
        <c:crossAx val="1930985184"/>
        <c:crosses val="autoZero"/>
        <c:crossBetween val="between"/>
        <c:majorUnit val="0.4"/>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a:solidFill>
            <a:sysClr val="windowText" lastClr="000000"/>
          </a:solidFill>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BAMoy!$E$2</c:f>
              <c:strCache>
                <c:ptCount val="1"/>
                <c:pt idx="0">
                  <c:v>Abs</c:v>
                </c:pt>
              </c:strCache>
            </c:strRef>
          </c:tx>
          <c:spPr>
            <a:solidFill>
              <a:schemeClr val="tx1"/>
            </a:solidFill>
            <a:ln>
              <a:solidFill>
                <a:schemeClr val="tx1"/>
              </a:solidFill>
            </a:ln>
            <a:effectLst/>
          </c:spPr>
          <c:invertIfNegative val="0"/>
          <c:errBars>
            <c:errBarType val="both"/>
            <c:errValType val="cust"/>
            <c:noEndCap val="0"/>
            <c:plus>
              <c:numRef>
                <c:f>BAMoy!$N$2</c:f>
                <c:numCache>
                  <c:formatCode>General</c:formatCode>
                  <c:ptCount val="1"/>
                  <c:pt idx="0">
                    <c:v>9.1686541406031906E-3</c:v>
                  </c:pt>
                </c:numCache>
              </c:numRef>
            </c:plus>
            <c:minus>
              <c:numRef>
                <c:f>BAMoy!$N$2</c:f>
                <c:numCache>
                  <c:formatCode>General</c:formatCode>
                  <c:ptCount val="1"/>
                  <c:pt idx="0">
                    <c:v>9.1686541406031906E-3</c:v>
                  </c:pt>
                </c:numCache>
              </c:numRef>
            </c:minus>
            <c:spPr>
              <a:noFill/>
              <a:ln w="9525" cap="flat" cmpd="sng" algn="ctr">
                <a:solidFill>
                  <a:schemeClr val="tx1">
                    <a:lumMod val="65000"/>
                    <a:lumOff val="35000"/>
                  </a:schemeClr>
                </a:solidFill>
                <a:round/>
              </a:ln>
              <a:effectLst/>
            </c:spPr>
          </c:errBars>
          <c:cat>
            <c:strRef>
              <c:f>BAMoy!$F$1:$J$1</c:f>
              <c:strCache>
                <c:ptCount val="5"/>
                <c:pt idx="0">
                  <c:v>Témoins</c:v>
                </c:pt>
                <c:pt idx="1">
                  <c:v>E. fetida</c:v>
                </c:pt>
                <c:pt idx="2">
                  <c:v>E. eugeniae</c:v>
                </c:pt>
                <c:pt idx="3">
                  <c:v>A. minimus</c:v>
                </c:pt>
                <c:pt idx="4">
                  <c:v>D. saliens</c:v>
                </c:pt>
              </c:strCache>
            </c:strRef>
          </c:cat>
          <c:val>
            <c:numRef>
              <c:f>BAMoy!$F$2:$J$2</c:f>
              <c:numCache>
                <c:formatCode>General</c:formatCode>
                <c:ptCount val="5"/>
                <c:pt idx="0">
                  <c:v>6.3062499999999994E-2</c:v>
                </c:pt>
              </c:numCache>
            </c:numRef>
          </c:val>
          <c:extLst>
            <c:ext xmlns:c16="http://schemas.microsoft.com/office/drawing/2014/chart" uri="{C3380CC4-5D6E-409C-BE32-E72D297353CC}">
              <c16:uniqueId val="{00000000-0549-D44A-92F9-6C5A5178355B}"/>
            </c:ext>
          </c:extLst>
        </c:ser>
        <c:ser>
          <c:idx val="1"/>
          <c:order val="1"/>
          <c:tx>
            <c:strRef>
              <c:f>BAMoy!$E$3</c:f>
              <c:strCache>
                <c:ptCount val="1"/>
                <c:pt idx="0">
                  <c:v>Fum</c:v>
                </c:pt>
              </c:strCache>
            </c:strRef>
          </c:tx>
          <c:spPr>
            <a:solidFill>
              <a:srgbClr val="FFC000"/>
            </a:solidFill>
            <a:ln>
              <a:solidFill>
                <a:schemeClr val="tx1"/>
              </a:solidFill>
            </a:ln>
            <a:effectLst/>
          </c:spPr>
          <c:invertIfNegative val="0"/>
          <c:errBars>
            <c:errBarType val="both"/>
            <c:errValType val="cust"/>
            <c:noEndCap val="0"/>
            <c:plus>
              <c:numRef>
                <c:f>BAMoy!$N$3</c:f>
                <c:numCache>
                  <c:formatCode>General</c:formatCode>
                  <c:ptCount val="1"/>
                  <c:pt idx="0">
                    <c:v>2.4485237899599901E-2</c:v>
                  </c:pt>
                </c:numCache>
              </c:numRef>
            </c:plus>
            <c:minus>
              <c:numRef>
                <c:f>BAMoy!$N$3</c:f>
                <c:numCache>
                  <c:formatCode>General</c:formatCode>
                  <c:ptCount val="1"/>
                  <c:pt idx="0">
                    <c:v>2.4485237899599901E-2</c:v>
                  </c:pt>
                </c:numCache>
              </c:numRef>
            </c:minus>
            <c:spPr>
              <a:noFill/>
              <a:ln w="9525" cap="flat" cmpd="sng" algn="ctr">
                <a:solidFill>
                  <a:schemeClr val="tx1">
                    <a:lumMod val="65000"/>
                    <a:lumOff val="35000"/>
                  </a:schemeClr>
                </a:solidFill>
                <a:round/>
              </a:ln>
              <a:effectLst/>
            </c:spPr>
          </c:errBars>
          <c:cat>
            <c:strRef>
              <c:f>BAMoy!$F$1:$J$1</c:f>
              <c:strCache>
                <c:ptCount val="5"/>
                <c:pt idx="0">
                  <c:v>Témoins</c:v>
                </c:pt>
                <c:pt idx="1">
                  <c:v>E. fetida</c:v>
                </c:pt>
                <c:pt idx="2">
                  <c:v>E. eugeniae</c:v>
                </c:pt>
                <c:pt idx="3">
                  <c:v>A. minimus</c:v>
                </c:pt>
                <c:pt idx="4">
                  <c:v>D. saliens</c:v>
                </c:pt>
              </c:strCache>
            </c:strRef>
          </c:cat>
          <c:val>
            <c:numRef>
              <c:f>BAMoy!$F$3:$J$3</c:f>
              <c:numCache>
                <c:formatCode>General</c:formatCode>
                <c:ptCount val="5"/>
                <c:pt idx="0">
                  <c:v>8.6374999999999993E-2</c:v>
                </c:pt>
              </c:numCache>
            </c:numRef>
          </c:val>
          <c:extLst>
            <c:ext xmlns:c16="http://schemas.microsoft.com/office/drawing/2014/chart" uri="{C3380CC4-5D6E-409C-BE32-E72D297353CC}">
              <c16:uniqueId val="{00000001-0549-D44A-92F9-6C5A5178355B}"/>
            </c:ext>
          </c:extLst>
        </c:ser>
        <c:ser>
          <c:idx val="2"/>
          <c:order val="2"/>
          <c:tx>
            <c:strRef>
              <c:f>BAMoy!$E$4</c:f>
              <c:strCache>
                <c:ptCount val="1"/>
                <c:pt idx="0">
                  <c:v>BP</c:v>
                </c:pt>
              </c:strCache>
            </c:strRef>
          </c:tx>
          <c:spPr>
            <a:solidFill>
              <a:srgbClr val="FFFF00"/>
            </a:solidFill>
            <a:ln>
              <a:solidFill>
                <a:srgbClr val="00B050"/>
              </a:solidFill>
            </a:ln>
            <a:effectLst/>
          </c:spPr>
          <c:invertIfNegative val="0"/>
          <c:errBars>
            <c:errBarType val="both"/>
            <c:errValType val="cust"/>
            <c:noEndCap val="0"/>
            <c:plus>
              <c:numRef>
                <c:f>BAMoy!$N$4:$R$4</c:f>
                <c:numCache>
                  <c:formatCode>General</c:formatCode>
                  <c:ptCount val="5"/>
                  <c:pt idx="1">
                    <c:v>4.0122557038819603E-2</c:v>
                  </c:pt>
                  <c:pt idx="2">
                    <c:v>1.6576239584115599E-2</c:v>
                  </c:pt>
                  <c:pt idx="3">
                    <c:v>1.87000297088297E-2</c:v>
                  </c:pt>
                  <c:pt idx="4">
                    <c:v>2.6701092362173801E-2</c:v>
                  </c:pt>
                </c:numCache>
              </c:numRef>
            </c:plus>
            <c:minus>
              <c:numRef>
                <c:f>BAMoy!$N$4:$R$4</c:f>
                <c:numCache>
                  <c:formatCode>General</c:formatCode>
                  <c:ptCount val="5"/>
                  <c:pt idx="1">
                    <c:v>4.0122557038819603E-2</c:v>
                  </c:pt>
                  <c:pt idx="2">
                    <c:v>1.6576239584115599E-2</c:v>
                  </c:pt>
                  <c:pt idx="3">
                    <c:v>1.87000297088297E-2</c:v>
                  </c:pt>
                  <c:pt idx="4">
                    <c:v>2.6701092362173801E-2</c:v>
                  </c:pt>
                </c:numCache>
              </c:numRef>
            </c:minus>
            <c:spPr>
              <a:noFill/>
              <a:ln w="9525" cap="flat" cmpd="sng" algn="ctr">
                <a:solidFill>
                  <a:schemeClr val="tx1">
                    <a:lumMod val="65000"/>
                    <a:lumOff val="35000"/>
                  </a:schemeClr>
                </a:solidFill>
                <a:round/>
              </a:ln>
              <a:effectLst/>
            </c:spPr>
          </c:errBars>
          <c:cat>
            <c:strRef>
              <c:f>BAMoy!$F$1:$J$1</c:f>
              <c:strCache>
                <c:ptCount val="5"/>
                <c:pt idx="0">
                  <c:v>Témoins</c:v>
                </c:pt>
                <c:pt idx="1">
                  <c:v>E. fetida</c:v>
                </c:pt>
                <c:pt idx="2">
                  <c:v>E. eugeniae</c:v>
                </c:pt>
                <c:pt idx="3">
                  <c:v>A. minimus</c:v>
                </c:pt>
                <c:pt idx="4">
                  <c:v>D. saliens</c:v>
                </c:pt>
              </c:strCache>
            </c:strRef>
          </c:cat>
          <c:val>
            <c:numRef>
              <c:f>BAMoy!$F$4:$J$4</c:f>
              <c:numCache>
                <c:formatCode>General</c:formatCode>
                <c:ptCount val="5"/>
                <c:pt idx="1">
                  <c:v>8.49833333333333E-2</c:v>
                </c:pt>
                <c:pt idx="2">
                  <c:v>4.7412500000000003E-2</c:v>
                </c:pt>
                <c:pt idx="3">
                  <c:v>6.69333333333334E-2</c:v>
                </c:pt>
                <c:pt idx="4">
                  <c:v>8.5199999999999998E-2</c:v>
                </c:pt>
              </c:numCache>
            </c:numRef>
          </c:val>
          <c:extLst>
            <c:ext xmlns:c16="http://schemas.microsoft.com/office/drawing/2014/chart" uri="{C3380CC4-5D6E-409C-BE32-E72D297353CC}">
              <c16:uniqueId val="{00000002-0549-D44A-92F9-6C5A5178355B}"/>
            </c:ext>
          </c:extLst>
        </c:ser>
        <c:ser>
          <c:idx val="3"/>
          <c:order val="3"/>
          <c:tx>
            <c:strRef>
              <c:f>BAMoy!$E$5</c:f>
              <c:strCache>
                <c:ptCount val="1"/>
                <c:pt idx="0">
                  <c:v>Jac</c:v>
                </c:pt>
              </c:strCache>
            </c:strRef>
          </c:tx>
          <c:spPr>
            <a:solidFill>
              <a:srgbClr val="7030A0"/>
            </a:solidFill>
            <a:ln>
              <a:solidFill>
                <a:srgbClr val="7030A0"/>
              </a:solidFill>
            </a:ln>
            <a:effectLst/>
          </c:spPr>
          <c:invertIfNegative val="0"/>
          <c:errBars>
            <c:errBarType val="both"/>
            <c:errValType val="cust"/>
            <c:noEndCap val="0"/>
            <c:plus>
              <c:numRef>
                <c:f>BAMoy!$N$5:$R$5</c:f>
                <c:numCache>
                  <c:formatCode>General</c:formatCode>
                  <c:ptCount val="5"/>
                  <c:pt idx="1">
                    <c:v>8.3483938387872006E-2</c:v>
                  </c:pt>
                  <c:pt idx="2">
                    <c:v>5.02544103924112E-2</c:v>
                  </c:pt>
                  <c:pt idx="3">
                    <c:v>7.1200387697914494E-2</c:v>
                  </c:pt>
                  <c:pt idx="4">
                    <c:v>3.2895393500918198E-2</c:v>
                  </c:pt>
                </c:numCache>
              </c:numRef>
            </c:plus>
            <c:minus>
              <c:numRef>
                <c:f>BAMoy!$N$5:$R$5</c:f>
                <c:numCache>
                  <c:formatCode>General</c:formatCode>
                  <c:ptCount val="5"/>
                  <c:pt idx="1">
                    <c:v>8.3483938387872006E-2</c:v>
                  </c:pt>
                  <c:pt idx="2">
                    <c:v>5.02544103924112E-2</c:v>
                  </c:pt>
                  <c:pt idx="3">
                    <c:v>7.1200387697914494E-2</c:v>
                  </c:pt>
                  <c:pt idx="4">
                    <c:v>3.2895393500918198E-2</c:v>
                  </c:pt>
                </c:numCache>
              </c:numRef>
            </c:minus>
            <c:spPr>
              <a:noFill/>
              <a:ln w="9525" cap="flat" cmpd="sng" algn="ctr">
                <a:solidFill>
                  <a:schemeClr val="tx1">
                    <a:lumMod val="65000"/>
                    <a:lumOff val="35000"/>
                  </a:schemeClr>
                </a:solidFill>
                <a:round/>
              </a:ln>
              <a:effectLst/>
            </c:spPr>
          </c:errBars>
          <c:cat>
            <c:strRef>
              <c:f>BAMoy!$F$1:$J$1</c:f>
              <c:strCache>
                <c:ptCount val="5"/>
                <c:pt idx="0">
                  <c:v>Témoins</c:v>
                </c:pt>
                <c:pt idx="1">
                  <c:v>E. fetida</c:v>
                </c:pt>
                <c:pt idx="2">
                  <c:v>E. eugeniae</c:v>
                </c:pt>
                <c:pt idx="3">
                  <c:v>A. minimus</c:v>
                </c:pt>
                <c:pt idx="4">
                  <c:v>D. saliens</c:v>
                </c:pt>
              </c:strCache>
            </c:strRef>
          </c:cat>
          <c:val>
            <c:numRef>
              <c:f>BAMoy!$F$5:$J$5</c:f>
              <c:numCache>
                <c:formatCode>General</c:formatCode>
                <c:ptCount val="5"/>
                <c:pt idx="1">
                  <c:v>0.23517916666666699</c:v>
                </c:pt>
                <c:pt idx="2">
                  <c:v>0.139591666666667</c:v>
                </c:pt>
                <c:pt idx="3">
                  <c:v>0.15819166666666701</c:v>
                </c:pt>
                <c:pt idx="4">
                  <c:v>0.35118888888888899</c:v>
                </c:pt>
              </c:numCache>
            </c:numRef>
          </c:val>
          <c:extLst>
            <c:ext xmlns:c16="http://schemas.microsoft.com/office/drawing/2014/chart" uri="{C3380CC4-5D6E-409C-BE32-E72D297353CC}">
              <c16:uniqueId val="{00000003-0549-D44A-92F9-6C5A5178355B}"/>
            </c:ext>
          </c:extLst>
        </c:ser>
        <c:ser>
          <c:idx val="4"/>
          <c:order val="4"/>
          <c:tx>
            <c:strRef>
              <c:f>BAMoy!$E$6</c:f>
              <c:strCache>
                <c:ptCount val="1"/>
                <c:pt idx="0">
                  <c:v>Ban</c:v>
                </c:pt>
              </c:strCache>
            </c:strRef>
          </c:tx>
          <c:spPr>
            <a:solidFill>
              <a:srgbClr val="00B050"/>
            </a:solidFill>
            <a:ln>
              <a:solidFill>
                <a:srgbClr val="00B050"/>
              </a:solidFill>
            </a:ln>
            <a:effectLst/>
          </c:spPr>
          <c:invertIfNegative val="0"/>
          <c:errBars>
            <c:errBarType val="both"/>
            <c:errValType val="cust"/>
            <c:noEndCap val="0"/>
            <c:plus>
              <c:numRef>
                <c:f>BAMoy!$N$6:$R$6</c:f>
                <c:numCache>
                  <c:formatCode>General</c:formatCode>
                  <c:ptCount val="5"/>
                  <c:pt idx="1">
                    <c:v>2.5534109471994099E-2</c:v>
                  </c:pt>
                  <c:pt idx="2">
                    <c:v>7.0916764590610096E-3</c:v>
                  </c:pt>
                  <c:pt idx="3">
                    <c:v>1.2428269187622199E-2</c:v>
                  </c:pt>
                  <c:pt idx="4">
                    <c:v>6.3800098370483199E-2</c:v>
                  </c:pt>
                </c:numCache>
              </c:numRef>
            </c:plus>
            <c:minus>
              <c:numRef>
                <c:f>BAMoy!$N$6:$R$6</c:f>
                <c:numCache>
                  <c:formatCode>General</c:formatCode>
                  <c:ptCount val="5"/>
                  <c:pt idx="1">
                    <c:v>2.5534109471994099E-2</c:v>
                  </c:pt>
                  <c:pt idx="2">
                    <c:v>7.0916764590610096E-3</c:v>
                  </c:pt>
                  <c:pt idx="3">
                    <c:v>1.2428269187622199E-2</c:v>
                  </c:pt>
                  <c:pt idx="4">
                    <c:v>6.3800098370483199E-2</c:v>
                  </c:pt>
                </c:numCache>
              </c:numRef>
            </c:minus>
            <c:spPr>
              <a:noFill/>
              <a:ln w="9525" cap="flat" cmpd="sng" algn="ctr">
                <a:solidFill>
                  <a:schemeClr val="tx1">
                    <a:lumMod val="65000"/>
                    <a:lumOff val="35000"/>
                  </a:schemeClr>
                </a:solidFill>
                <a:round/>
              </a:ln>
              <a:effectLst/>
            </c:spPr>
          </c:errBars>
          <c:cat>
            <c:strRef>
              <c:f>BAMoy!$F$1:$J$1</c:f>
              <c:strCache>
                <c:ptCount val="5"/>
                <c:pt idx="0">
                  <c:v>Témoins</c:v>
                </c:pt>
                <c:pt idx="1">
                  <c:v>E. fetida</c:v>
                </c:pt>
                <c:pt idx="2">
                  <c:v>E. eugeniae</c:v>
                </c:pt>
                <c:pt idx="3">
                  <c:v>A. minimus</c:v>
                </c:pt>
                <c:pt idx="4">
                  <c:v>D. saliens</c:v>
                </c:pt>
              </c:strCache>
            </c:strRef>
          </c:cat>
          <c:val>
            <c:numRef>
              <c:f>BAMoy!$F$6:$J$6</c:f>
              <c:numCache>
                <c:formatCode>General</c:formatCode>
                <c:ptCount val="5"/>
                <c:pt idx="1">
                  <c:v>0.14127916666666701</c:v>
                </c:pt>
                <c:pt idx="2">
                  <c:v>0.115025</c:v>
                </c:pt>
                <c:pt idx="3">
                  <c:v>8.7825E-2</c:v>
                </c:pt>
                <c:pt idx="4">
                  <c:v>0.29337083333333402</c:v>
                </c:pt>
              </c:numCache>
            </c:numRef>
          </c:val>
          <c:extLst>
            <c:ext xmlns:c16="http://schemas.microsoft.com/office/drawing/2014/chart" uri="{C3380CC4-5D6E-409C-BE32-E72D297353CC}">
              <c16:uniqueId val="{00000004-0549-D44A-92F9-6C5A5178355B}"/>
            </c:ext>
          </c:extLst>
        </c:ser>
        <c:ser>
          <c:idx val="5"/>
          <c:order val="5"/>
          <c:tx>
            <c:strRef>
              <c:f>BAMoy!$E$7</c:f>
              <c:strCache>
                <c:ptCount val="1"/>
                <c:pt idx="0">
                  <c:v>Déch</c:v>
                </c:pt>
              </c:strCache>
            </c:strRef>
          </c:tx>
          <c:spPr>
            <a:solidFill>
              <a:srgbClr val="C00000"/>
            </a:solidFill>
            <a:ln>
              <a:solidFill>
                <a:srgbClr val="C00000"/>
              </a:solidFill>
            </a:ln>
            <a:effectLst/>
          </c:spPr>
          <c:invertIfNegative val="0"/>
          <c:errBars>
            <c:errBarType val="both"/>
            <c:errValType val="cust"/>
            <c:noEndCap val="0"/>
            <c:plus>
              <c:numRef>
                <c:f>BAMoy!$N$7:$R$7</c:f>
                <c:numCache>
                  <c:formatCode>General</c:formatCode>
                  <c:ptCount val="5"/>
                  <c:pt idx="1">
                    <c:v>4.1567377533349402E-2</c:v>
                  </c:pt>
                  <c:pt idx="2">
                    <c:v>2.1139406248231699E-2</c:v>
                  </c:pt>
                  <c:pt idx="3">
                    <c:v>3.5293234912027502E-2</c:v>
                  </c:pt>
                  <c:pt idx="4">
                    <c:v>8.9900566599994403E-2</c:v>
                  </c:pt>
                </c:numCache>
              </c:numRef>
            </c:plus>
            <c:minus>
              <c:numRef>
                <c:f>BAMoy!$N$7:$R$7</c:f>
                <c:numCache>
                  <c:formatCode>General</c:formatCode>
                  <c:ptCount val="5"/>
                  <c:pt idx="1">
                    <c:v>4.1567377533349402E-2</c:v>
                  </c:pt>
                  <c:pt idx="2">
                    <c:v>2.1139406248231699E-2</c:v>
                  </c:pt>
                  <c:pt idx="3">
                    <c:v>3.5293234912027502E-2</c:v>
                  </c:pt>
                  <c:pt idx="4">
                    <c:v>8.9900566599994403E-2</c:v>
                  </c:pt>
                </c:numCache>
              </c:numRef>
            </c:minus>
            <c:spPr>
              <a:noFill/>
              <a:ln w="9525" cap="flat" cmpd="sng" algn="ctr">
                <a:solidFill>
                  <a:schemeClr val="tx1">
                    <a:lumMod val="65000"/>
                    <a:lumOff val="35000"/>
                  </a:schemeClr>
                </a:solidFill>
                <a:round/>
              </a:ln>
              <a:effectLst/>
            </c:spPr>
          </c:errBars>
          <c:cat>
            <c:strRef>
              <c:f>BAMoy!$F$1:$J$1</c:f>
              <c:strCache>
                <c:ptCount val="5"/>
                <c:pt idx="0">
                  <c:v>Témoins</c:v>
                </c:pt>
                <c:pt idx="1">
                  <c:v>E. fetida</c:v>
                </c:pt>
                <c:pt idx="2">
                  <c:v>E. eugeniae</c:v>
                </c:pt>
                <c:pt idx="3">
                  <c:v>A. minimus</c:v>
                </c:pt>
                <c:pt idx="4">
                  <c:v>D. saliens</c:v>
                </c:pt>
              </c:strCache>
            </c:strRef>
          </c:cat>
          <c:val>
            <c:numRef>
              <c:f>BAMoy!$F$7:$J$7</c:f>
              <c:numCache>
                <c:formatCode>General</c:formatCode>
                <c:ptCount val="5"/>
                <c:pt idx="1">
                  <c:v>0.17172499999999999</c:v>
                </c:pt>
                <c:pt idx="2">
                  <c:v>0.14359583333333301</c:v>
                </c:pt>
                <c:pt idx="3">
                  <c:v>0.14904166666666699</c:v>
                </c:pt>
                <c:pt idx="4">
                  <c:v>0.34765833333333301</c:v>
                </c:pt>
              </c:numCache>
            </c:numRef>
          </c:val>
          <c:extLst>
            <c:ext xmlns:c16="http://schemas.microsoft.com/office/drawing/2014/chart" uri="{C3380CC4-5D6E-409C-BE32-E72D297353CC}">
              <c16:uniqueId val="{00000005-0549-D44A-92F9-6C5A5178355B}"/>
            </c:ext>
          </c:extLst>
        </c:ser>
        <c:ser>
          <c:idx val="6"/>
          <c:order val="6"/>
          <c:tx>
            <c:strRef>
              <c:f>BAMoy!$E$8</c:f>
              <c:strCache>
                <c:ptCount val="1"/>
                <c:pt idx="0">
                  <c:v>MO</c:v>
                </c:pt>
              </c:strCache>
            </c:strRef>
          </c:tx>
          <c:spPr>
            <a:solidFill>
              <a:srgbClr val="00B0F0"/>
            </a:solidFill>
            <a:ln>
              <a:solidFill>
                <a:srgbClr val="00B0F0"/>
              </a:solidFill>
            </a:ln>
            <a:effectLst/>
          </c:spPr>
          <c:invertIfNegative val="0"/>
          <c:errBars>
            <c:errBarType val="both"/>
            <c:errValType val="cust"/>
            <c:noEndCap val="0"/>
            <c:plus>
              <c:numRef>
                <c:f>BAMoy!$N$8:$R$8</c:f>
                <c:numCache>
                  <c:formatCode>General</c:formatCode>
                  <c:ptCount val="5"/>
                  <c:pt idx="1">
                    <c:v>5.5623036014017302E-2</c:v>
                  </c:pt>
                  <c:pt idx="2">
                    <c:v>5.5559785741727499E-2</c:v>
                  </c:pt>
                  <c:pt idx="3">
                    <c:v>2.8441601963008701E-2</c:v>
                  </c:pt>
                  <c:pt idx="4">
                    <c:v>2.3393747309792899E-2</c:v>
                  </c:pt>
                </c:numCache>
              </c:numRef>
            </c:plus>
            <c:minus>
              <c:numRef>
                <c:f>BAMoy!$N$8:$R$8</c:f>
                <c:numCache>
                  <c:formatCode>General</c:formatCode>
                  <c:ptCount val="5"/>
                  <c:pt idx="1">
                    <c:v>5.5623036014017302E-2</c:v>
                  </c:pt>
                  <c:pt idx="2">
                    <c:v>5.5559785741727499E-2</c:v>
                  </c:pt>
                  <c:pt idx="3">
                    <c:v>2.8441601963008701E-2</c:v>
                  </c:pt>
                  <c:pt idx="4">
                    <c:v>2.3393747309792899E-2</c:v>
                  </c:pt>
                </c:numCache>
              </c:numRef>
            </c:minus>
            <c:spPr>
              <a:noFill/>
              <a:ln w="9525" cap="flat" cmpd="sng" algn="ctr">
                <a:solidFill>
                  <a:schemeClr val="tx1">
                    <a:lumMod val="65000"/>
                    <a:lumOff val="35000"/>
                  </a:schemeClr>
                </a:solidFill>
                <a:round/>
              </a:ln>
              <a:effectLst/>
            </c:spPr>
          </c:errBars>
          <c:cat>
            <c:strRef>
              <c:f>BAMoy!$F$1:$J$1</c:f>
              <c:strCache>
                <c:ptCount val="5"/>
                <c:pt idx="0">
                  <c:v>Témoins</c:v>
                </c:pt>
                <c:pt idx="1">
                  <c:v>E. fetida</c:v>
                </c:pt>
                <c:pt idx="2">
                  <c:v>E. eugeniae</c:v>
                </c:pt>
                <c:pt idx="3">
                  <c:v>A. minimus</c:v>
                </c:pt>
                <c:pt idx="4">
                  <c:v>D. saliens</c:v>
                </c:pt>
              </c:strCache>
            </c:strRef>
          </c:cat>
          <c:val>
            <c:numRef>
              <c:f>BAMoy!$F$8:$J$8</c:f>
              <c:numCache>
                <c:formatCode>General</c:formatCode>
                <c:ptCount val="5"/>
                <c:pt idx="1">
                  <c:v>0.203354166666667</c:v>
                </c:pt>
                <c:pt idx="2">
                  <c:v>0.19774166666666701</c:v>
                </c:pt>
                <c:pt idx="3">
                  <c:v>0.22928333333333301</c:v>
                </c:pt>
                <c:pt idx="4">
                  <c:v>0.24524444444444499</c:v>
                </c:pt>
              </c:numCache>
            </c:numRef>
          </c:val>
          <c:extLst>
            <c:ext xmlns:c16="http://schemas.microsoft.com/office/drawing/2014/chart" uri="{C3380CC4-5D6E-409C-BE32-E72D297353CC}">
              <c16:uniqueId val="{00000006-0549-D44A-92F9-6C5A5178355B}"/>
            </c:ext>
          </c:extLst>
        </c:ser>
        <c:dLbls>
          <c:showLegendKey val="0"/>
          <c:showVal val="0"/>
          <c:showCatName val="0"/>
          <c:showSerName val="0"/>
          <c:showPercent val="0"/>
          <c:showBubbleSize val="0"/>
        </c:dLbls>
        <c:gapWidth val="219"/>
        <c:overlap val="-27"/>
        <c:axId val="2022832744"/>
        <c:axId val="-2090622712"/>
      </c:barChart>
      <c:catAx>
        <c:axId val="20228327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200" b="0" i="1"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2090622712"/>
        <c:crosses val="autoZero"/>
        <c:auto val="1"/>
        <c:lblAlgn val="ctr"/>
        <c:lblOffset val="100"/>
        <c:noMultiLvlLbl val="0"/>
      </c:catAx>
      <c:valAx>
        <c:axId val="-2090622712"/>
        <c:scaling>
          <c:orientation val="minMax"/>
          <c:max val="0.45"/>
        </c:scaling>
        <c:delete val="0"/>
        <c:axPos val="l"/>
        <c:title>
          <c:tx>
            <c:rich>
              <a:bodyPr rot="-5400000" spcFirstLastPara="1" vertOverflow="ellipsis" vert="horz" wrap="square" anchor="ctr" anchorCtr="1"/>
              <a:lstStyle/>
              <a:p>
                <a:pPr>
                  <a:defRPr lang="en-US"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CA" sz="1200">
                    <a:latin typeface="Times New Roman" panose="02020603050405020304" pitchFamily="18" charset="0"/>
                    <a:cs typeface="Times New Roman" panose="02020603050405020304" pitchFamily="18" charset="0"/>
                  </a:rPr>
                  <a:t>Biomasse aérienne (g)</a:t>
                </a:r>
              </a:p>
            </c:rich>
          </c:tx>
          <c:overlay val="0"/>
          <c:spPr>
            <a:noFill/>
            <a:ln>
              <a:noFill/>
            </a:ln>
            <a:effectLst/>
          </c:sp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2022832744"/>
        <c:crosses val="autoZero"/>
        <c:crossBetween val="between"/>
        <c:majorUnit val="0.05"/>
      </c:valAx>
      <c:spPr>
        <a:noFill/>
        <a:ln>
          <a:noFill/>
        </a:ln>
        <a:effectLst/>
      </c:spPr>
    </c:plotArea>
    <c:legend>
      <c:legendPos val="b"/>
      <c:overlay val="0"/>
      <c:spPr>
        <a:noFill/>
        <a:ln>
          <a:solidFill>
            <a:schemeClr val="tx1"/>
          </a:solidFill>
        </a:ln>
        <a:effectLst/>
      </c:spPr>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Feuil1!$E$1</c:f>
              <c:strCache>
                <c:ptCount val="1"/>
                <c:pt idx="0">
                  <c:v>Prix matières</c:v>
                </c:pt>
              </c:strCache>
            </c:strRef>
          </c:tx>
          <c:spPr>
            <a:ln w="19050" cap="rnd">
              <a:noFill/>
              <a:round/>
            </a:ln>
            <a:effectLst/>
          </c:spPr>
          <c:marker>
            <c:symbol val="circle"/>
            <c:size val="5"/>
            <c:spPr>
              <a:solidFill>
                <a:schemeClr val="accent1"/>
              </a:solidFill>
              <a:ln w="63500">
                <a:solidFill>
                  <a:schemeClr val="accent1"/>
                </a:solidFill>
              </a:ln>
              <a:effectLst/>
            </c:spPr>
          </c:marker>
          <c:dPt>
            <c:idx val="6"/>
            <c:marker>
              <c:symbol val="circle"/>
              <c:size val="5"/>
              <c:spPr>
                <a:solidFill>
                  <a:srgbClr val="FF0000"/>
                </a:solidFill>
                <a:ln w="63500">
                  <a:solidFill>
                    <a:schemeClr val="accent1"/>
                  </a:solidFill>
                </a:ln>
                <a:effectLst/>
              </c:spPr>
            </c:marker>
            <c:bubble3D val="0"/>
            <c:extLst>
              <c:ext xmlns:c16="http://schemas.microsoft.com/office/drawing/2014/chart" uri="{C3380CC4-5D6E-409C-BE32-E72D297353CC}">
                <c16:uniqueId val="{00000002-6F89-5C45-BF4B-951F0750D128}"/>
              </c:ext>
            </c:extLst>
          </c:dPt>
          <c:xVal>
            <c:numRef>
              <c:f>Feuil1!$D$2:$D$17</c:f>
              <c:numCache>
                <c:formatCode>General</c:formatCode>
                <c:ptCount val="16"/>
                <c:pt idx="0">
                  <c:v>0.56899999999999995</c:v>
                </c:pt>
                <c:pt idx="1">
                  <c:v>0.78700000000000003</c:v>
                </c:pt>
                <c:pt idx="2">
                  <c:v>0.79600000000000004</c:v>
                </c:pt>
                <c:pt idx="3">
                  <c:v>0.93700000000000006</c:v>
                </c:pt>
                <c:pt idx="4">
                  <c:v>0.83899999999999997</c:v>
                </c:pt>
                <c:pt idx="5">
                  <c:v>0.755</c:v>
                </c:pt>
                <c:pt idx="6">
                  <c:v>0.93400000000000005</c:v>
                </c:pt>
                <c:pt idx="7">
                  <c:v>0.38400000000000001</c:v>
                </c:pt>
                <c:pt idx="8">
                  <c:v>0.89100000000000001</c:v>
                </c:pt>
                <c:pt idx="9">
                  <c:v>0.91900000000000004</c:v>
                </c:pt>
                <c:pt idx="10">
                  <c:v>0.873</c:v>
                </c:pt>
                <c:pt idx="11">
                  <c:v>0.90400000000000003</c:v>
                </c:pt>
                <c:pt idx="12">
                  <c:v>0.86399999999999999</c:v>
                </c:pt>
                <c:pt idx="13">
                  <c:v>0.86699999999999999</c:v>
                </c:pt>
                <c:pt idx="14">
                  <c:v>1</c:v>
                </c:pt>
                <c:pt idx="15">
                  <c:v>0.24299999999999999</c:v>
                </c:pt>
              </c:numCache>
            </c:numRef>
          </c:xVal>
          <c:yVal>
            <c:numRef>
              <c:f>Feuil1!$E$2:$E$17</c:f>
              <c:numCache>
                <c:formatCode>0</c:formatCode>
                <c:ptCount val="16"/>
                <c:pt idx="0">
                  <c:v>100000</c:v>
                </c:pt>
                <c:pt idx="1">
                  <c:v>100000</c:v>
                </c:pt>
                <c:pt idx="2">
                  <c:v>196000</c:v>
                </c:pt>
                <c:pt idx="3">
                  <c:v>200000</c:v>
                </c:pt>
                <c:pt idx="4">
                  <c:v>240000</c:v>
                </c:pt>
                <c:pt idx="5">
                  <c:v>1380000</c:v>
                </c:pt>
                <c:pt idx="6">
                  <c:v>6000000</c:v>
                </c:pt>
                <c:pt idx="7">
                  <c:v>480000</c:v>
                </c:pt>
                <c:pt idx="8">
                  <c:v>450000</c:v>
                </c:pt>
                <c:pt idx="9">
                  <c:v>240720</c:v>
                </c:pt>
                <c:pt idx="10">
                  <c:v>500000</c:v>
                </c:pt>
                <c:pt idx="11">
                  <c:v>2526666.6666666665</c:v>
                </c:pt>
                <c:pt idx="12">
                  <c:v>2753333.3333333335</c:v>
                </c:pt>
                <c:pt idx="13">
                  <c:v>2620000</c:v>
                </c:pt>
                <c:pt idx="14">
                  <c:v>1936666.6666666665</c:v>
                </c:pt>
                <c:pt idx="15">
                  <c:v>0</c:v>
                </c:pt>
              </c:numCache>
            </c:numRef>
          </c:yVal>
          <c:smooth val="0"/>
          <c:extLst>
            <c:ext xmlns:c16="http://schemas.microsoft.com/office/drawing/2014/chart" uri="{C3380CC4-5D6E-409C-BE32-E72D297353CC}">
              <c16:uniqueId val="{00000000-6F89-5C45-BF4B-951F0750D128}"/>
            </c:ext>
          </c:extLst>
        </c:ser>
        <c:dLbls>
          <c:showLegendKey val="0"/>
          <c:showVal val="0"/>
          <c:showCatName val="0"/>
          <c:showSerName val="0"/>
          <c:showPercent val="0"/>
          <c:showBubbleSize val="0"/>
        </c:dLbls>
        <c:axId val="690447199"/>
        <c:axId val="690024927"/>
      </c:scatterChart>
      <c:valAx>
        <c:axId val="690447199"/>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90024927"/>
        <c:crosses val="autoZero"/>
        <c:crossBetween val="midCat"/>
      </c:valAx>
      <c:valAx>
        <c:axId val="6900249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9044719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0.71081</cdr:x>
      <cdr:y>0.5174</cdr:y>
    </cdr:from>
    <cdr:to>
      <cdr:x>0.83642</cdr:x>
      <cdr:y>0.61145</cdr:y>
    </cdr:to>
    <cdr:pic>
      <cdr:nvPicPr>
        <cdr:cNvPr id="2" name="Image 1">
          <a:extLst xmlns:a="http://schemas.openxmlformats.org/drawingml/2006/main">
            <a:ext uri="{FF2B5EF4-FFF2-40B4-BE49-F238E27FC236}">
              <a16:creationId xmlns:a16="http://schemas.microsoft.com/office/drawing/2014/main" id="{9BBE087B-8CD6-4870-970A-5115B6D5654D}"/>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cstate="email">
          <a:extLst>
            <a:ext uri="{28A0092B-C50C-407E-A947-70E740481C1C}">
              <a14:useLocalDpi xmlns:a14="http://schemas.microsoft.com/office/drawing/2010/main"/>
            </a:ext>
          </a:extLst>
        </a:blip>
        <a:srcRect xmlns:a="http://schemas.openxmlformats.org/drawingml/2006/main" r="-1492" b="39358"/>
        <a:stretch xmlns:a="http://schemas.openxmlformats.org/drawingml/2006/main"/>
      </cdr:blipFill>
      <cdr:spPr>
        <a:xfrm xmlns:a="http://schemas.openxmlformats.org/drawingml/2006/main">
          <a:off x="2750395" y="1548086"/>
          <a:ext cx="486041" cy="28140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0.51207</cdr:x>
      <cdr:y>0.68212</cdr:y>
    </cdr:from>
    <cdr:to>
      <cdr:x>0.5845</cdr:x>
      <cdr:y>0.81289</cdr:y>
    </cdr:to>
    <cdr:sp macro="" textlink="">
      <cdr:nvSpPr>
        <cdr:cNvPr id="2" name="Text Box 11"/>
        <cdr:cNvSpPr txBox="1"/>
      </cdr:nvSpPr>
      <cdr:spPr>
        <a:xfrm xmlns:a="http://schemas.openxmlformats.org/drawingml/2006/main">
          <a:off x="2949575" y="1606550"/>
          <a:ext cx="417195" cy="307975"/>
        </a:xfrm>
        <a:prstGeom xmlns:a="http://schemas.openxmlformats.org/drawingml/2006/main" prst="rect">
          <a:avLst/>
        </a:prstGeom>
        <a:noFill xmlns:a="http://schemas.openxmlformats.org/drawingml/2006/main"/>
        <a:ln xmlns:a="http://schemas.openxmlformats.org/drawingml/2006/main" w="6350">
          <a:noFill/>
        </a:ln>
        <a:effectLst xmlns:a="http://schemas.openxmlformats.org/drawingml/2006/main"/>
      </cdr:spPr>
      <cdr:style>
        <a:lnRef xmlns:a="http://schemas.openxmlformats.org/drawingml/2006/main" idx="0">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dk1"/>
        </a:fontRef>
      </cdr:style>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938E785-62CC-3F43-9AFD-79300C980A0A}" type="datetimeFigureOut">
              <a:rPr lang="fr-FR" smtClean="0"/>
              <a:t>01/06/2023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2E783A-876C-7748-B272-E8CCE63D605D}" type="slidenum">
              <a:rPr lang="fr-FR" smtClean="0"/>
              <a:t>‹N°›</a:t>
            </a:fld>
            <a:endParaRPr lang="fr-FR"/>
          </a:p>
        </p:txBody>
      </p:sp>
    </p:spTree>
    <p:extLst>
      <p:ext uri="{BB962C8B-B14F-4D97-AF65-F5344CB8AC3E}">
        <p14:creationId xmlns:p14="http://schemas.microsoft.com/office/powerpoint/2010/main" val="172277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3938E785-62CC-3F43-9AFD-79300C980A0A}" type="datetimeFigureOut">
              <a:rPr lang="fr-FR" smtClean="0"/>
              <a:t>01/06/2023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2E783A-876C-7748-B272-E8CCE63D605D}" type="slidenum">
              <a:rPr lang="fr-FR" smtClean="0"/>
              <a:t>‹N°›</a:t>
            </a:fld>
            <a:endParaRPr lang="fr-FR"/>
          </a:p>
        </p:txBody>
      </p:sp>
    </p:spTree>
    <p:extLst>
      <p:ext uri="{BB962C8B-B14F-4D97-AF65-F5344CB8AC3E}">
        <p14:creationId xmlns:p14="http://schemas.microsoft.com/office/powerpoint/2010/main" val="307988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3938E785-62CC-3F43-9AFD-79300C980A0A}" type="datetimeFigureOut">
              <a:rPr lang="fr-FR" smtClean="0"/>
              <a:t>01/06/2023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2E783A-876C-7748-B272-E8CCE63D605D}" type="slidenum">
              <a:rPr lang="fr-FR" smtClean="0"/>
              <a:t>‹N°›</a:t>
            </a:fld>
            <a:endParaRPr lang="fr-FR"/>
          </a:p>
        </p:txBody>
      </p:sp>
    </p:spTree>
    <p:extLst>
      <p:ext uri="{BB962C8B-B14F-4D97-AF65-F5344CB8AC3E}">
        <p14:creationId xmlns:p14="http://schemas.microsoft.com/office/powerpoint/2010/main" val="3430923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3938E785-62CC-3F43-9AFD-79300C980A0A}" type="datetimeFigureOut">
              <a:rPr lang="fr-FR" smtClean="0"/>
              <a:t>01/06/2023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2E783A-876C-7748-B272-E8CCE63D605D}" type="slidenum">
              <a:rPr lang="fr-FR" smtClean="0"/>
              <a:t>‹N°›</a:t>
            </a:fld>
            <a:endParaRPr lang="fr-FR"/>
          </a:p>
        </p:txBody>
      </p:sp>
    </p:spTree>
    <p:extLst>
      <p:ext uri="{BB962C8B-B14F-4D97-AF65-F5344CB8AC3E}">
        <p14:creationId xmlns:p14="http://schemas.microsoft.com/office/powerpoint/2010/main" val="242053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3938E785-62CC-3F43-9AFD-79300C980A0A}" type="datetimeFigureOut">
              <a:rPr lang="fr-FR" smtClean="0"/>
              <a:t>01/06/2023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2E783A-876C-7748-B272-E8CCE63D605D}" type="slidenum">
              <a:rPr lang="fr-FR" smtClean="0"/>
              <a:t>‹N°›</a:t>
            </a:fld>
            <a:endParaRPr lang="fr-FR"/>
          </a:p>
        </p:txBody>
      </p:sp>
    </p:spTree>
    <p:extLst>
      <p:ext uri="{BB962C8B-B14F-4D97-AF65-F5344CB8AC3E}">
        <p14:creationId xmlns:p14="http://schemas.microsoft.com/office/powerpoint/2010/main" val="1744309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3938E785-62CC-3F43-9AFD-79300C980A0A}" type="datetimeFigureOut">
              <a:rPr lang="fr-FR" smtClean="0"/>
              <a:t>01/06/2023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A2E783A-876C-7748-B272-E8CCE63D605D}" type="slidenum">
              <a:rPr lang="fr-FR" smtClean="0"/>
              <a:t>‹N°›</a:t>
            </a:fld>
            <a:endParaRPr lang="fr-FR"/>
          </a:p>
        </p:txBody>
      </p:sp>
    </p:spTree>
    <p:extLst>
      <p:ext uri="{BB962C8B-B14F-4D97-AF65-F5344CB8AC3E}">
        <p14:creationId xmlns:p14="http://schemas.microsoft.com/office/powerpoint/2010/main" val="100886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82329" y="2505075"/>
            <a:ext cx="4190702" cy="368458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014913" y="2505075"/>
            <a:ext cx="4211340" cy="368458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3938E785-62CC-3F43-9AFD-79300C980A0A}" type="datetimeFigureOut">
              <a:rPr lang="fr-FR" smtClean="0"/>
              <a:t>01/06/2023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A2E783A-876C-7748-B272-E8CCE63D605D}" type="slidenum">
              <a:rPr lang="fr-FR" smtClean="0"/>
              <a:t>‹N°›</a:t>
            </a:fld>
            <a:endParaRPr lang="fr-FR"/>
          </a:p>
        </p:txBody>
      </p:sp>
    </p:spTree>
    <p:extLst>
      <p:ext uri="{BB962C8B-B14F-4D97-AF65-F5344CB8AC3E}">
        <p14:creationId xmlns:p14="http://schemas.microsoft.com/office/powerpoint/2010/main" val="2838246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938E785-62CC-3F43-9AFD-79300C980A0A}" type="datetimeFigureOut">
              <a:rPr lang="fr-FR" smtClean="0"/>
              <a:t>01/06/2023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A2E783A-876C-7748-B272-E8CCE63D605D}" type="slidenum">
              <a:rPr lang="fr-FR" smtClean="0"/>
              <a:t>‹N°›</a:t>
            </a:fld>
            <a:endParaRPr lang="fr-FR"/>
          </a:p>
        </p:txBody>
      </p:sp>
    </p:spTree>
    <p:extLst>
      <p:ext uri="{BB962C8B-B14F-4D97-AF65-F5344CB8AC3E}">
        <p14:creationId xmlns:p14="http://schemas.microsoft.com/office/powerpoint/2010/main" val="359426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8E785-62CC-3F43-9AFD-79300C980A0A}" type="datetimeFigureOut">
              <a:rPr lang="fr-FR" smtClean="0"/>
              <a:t>01/06/2023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A2E783A-876C-7748-B272-E8CCE63D605D}" type="slidenum">
              <a:rPr lang="fr-FR" smtClean="0"/>
              <a:t>‹N°›</a:t>
            </a:fld>
            <a:endParaRPr lang="fr-FR"/>
          </a:p>
        </p:txBody>
      </p:sp>
    </p:spTree>
    <p:extLst>
      <p:ext uri="{BB962C8B-B14F-4D97-AF65-F5344CB8AC3E}">
        <p14:creationId xmlns:p14="http://schemas.microsoft.com/office/powerpoint/2010/main" val="298864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3938E785-62CC-3F43-9AFD-79300C980A0A}" type="datetimeFigureOut">
              <a:rPr lang="fr-FR" smtClean="0"/>
              <a:t>01/06/2023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A2E783A-876C-7748-B272-E8CCE63D605D}" type="slidenum">
              <a:rPr lang="fr-FR" smtClean="0"/>
              <a:t>‹N°›</a:t>
            </a:fld>
            <a:endParaRPr lang="fr-FR"/>
          </a:p>
        </p:txBody>
      </p:sp>
    </p:spTree>
    <p:extLst>
      <p:ext uri="{BB962C8B-B14F-4D97-AF65-F5344CB8AC3E}">
        <p14:creationId xmlns:p14="http://schemas.microsoft.com/office/powerpoint/2010/main" val="90727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3938E785-62CC-3F43-9AFD-79300C980A0A}" type="datetimeFigureOut">
              <a:rPr lang="fr-FR" smtClean="0"/>
              <a:t>01/06/2023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A2E783A-876C-7748-B272-E8CCE63D605D}" type="slidenum">
              <a:rPr lang="fr-FR" smtClean="0"/>
              <a:t>‹N°›</a:t>
            </a:fld>
            <a:endParaRPr lang="fr-FR"/>
          </a:p>
        </p:txBody>
      </p:sp>
    </p:spTree>
    <p:extLst>
      <p:ext uri="{BB962C8B-B14F-4D97-AF65-F5344CB8AC3E}">
        <p14:creationId xmlns:p14="http://schemas.microsoft.com/office/powerpoint/2010/main" val="3381024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8E785-62CC-3F43-9AFD-79300C980A0A}" type="datetimeFigureOut">
              <a:rPr lang="fr-FR" smtClean="0"/>
              <a:t>01/06/2023</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E783A-876C-7748-B272-E8CCE63D605D}" type="slidenum">
              <a:rPr lang="fr-FR" smtClean="0"/>
              <a:t>‹N°›</a:t>
            </a:fld>
            <a:endParaRPr lang="fr-FR"/>
          </a:p>
        </p:txBody>
      </p:sp>
    </p:spTree>
    <p:extLst>
      <p:ext uri="{BB962C8B-B14F-4D97-AF65-F5344CB8AC3E}">
        <p14:creationId xmlns:p14="http://schemas.microsoft.com/office/powerpoint/2010/main" val="394356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f"/><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677EEB-FF49-AC6B-D09D-F71CAE47659D}"/>
              </a:ext>
            </a:extLst>
          </p:cNvPr>
          <p:cNvSpPr/>
          <p:nvPr/>
        </p:nvSpPr>
        <p:spPr>
          <a:xfrm>
            <a:off x="346363" y="1884341"/>
            <a:ext cx="9199418" cy="1877437"/>
          </a:xfrm>
          <a:prstGeom prst="rect">
            <a:avLst/>
          </a:prstGeom>
          <a:solidFill>
            <a:schemeClr val="accent6">
              <a:lumMod val="20000"/>
              <a:lumOff val="80000"/>
            </a:schemeClr>
          </a:solidFill>
          <a:ln>
            <a:noFill/>
          </a:ln>
        </p:spPr>
        <p:txBody>
          <a:bodyPr wrap="square">
            <a:spAutoFit/>
          </a:bodyPr>
          <a:lstStyle/>
          <a:p>
            <a:pPr algn="ctr"/>
            <a:r>
              <a:rPr lang="fr-FR" sz="2800" b="1" dirty="0" err="1"/>
              <a:t>Innov'Earth</a:t>
            </a:r>
            <a:endParaRPr lang="fr-FR" sz="2800" b="1" dirty="0"/>
          </a:p>
          <a:p>
            <a:pPr algn="ctr"/>
            <a:r>
              <a:rPr lang="fr-FR" sz="2200" dirty="0"/>
              <a:t>Solutions agricoles innovantes, fondées sur la nature, pour réduire le changement climatique, la dégradation des terre et l’insécurité alimentaire :</a:t>
            </a:r>
          </a:p>
          <a:p>
            <a:pPr algn="ctr"/>
            <a:r>
              <a:rPr lang="fr-FR" sz="2200" dirty="0"/>
              <a:t>le potentiel des vers de terre et des lombricomposts dans les petites exploitations tropicales</a:t>
            </a:r>
          </a:p>
        </p:txBody>
      </p:sp>
      <p:sp>
        <p:nvSpPr>
          <p:cNvPr id="17" name="ZoneTexte 16">
            <a:extLst>
              <a:ext uri="{FF2B5EF4-FFF2-40B4-BE49-F238E27FC236}">
                <a16:creationId xmlns:a16="http://schemas.microsoft.com/office/drawing/2014/main" id="{086686BA-196C-9A6F-73EE-3C35F9A5E6AD}"/>
              </a:ext>
            </a:extLst>
          </p:cNvPr>
          <p:cNvSpPr txBox="1"/>
          <p:nvPr/>
        </p:nvSpPr>
        <p:spPr>
          <a:xfrm>
            <a:off x="965495" y="4275608"/>
            <a:ext cx="7961154" cy="1015663"/>
          </a:xfrm>
          <a:prstGeom prst="rect">
            <a:avLst/>
          </a:prstGeom>
          <a:noFill/>
        </p:spPr>
        <p:txBody>
          <a:bodyPr wrap="none" rtlCol="0">
            <a:spAutoFit/>
          </a:bodyPr>
          <a:lstStyle/>
          <a:p>
            <a:pPr algn="ctr"/>
            <a:r>
              <a:rPr lang="fr-FR" sz="2000" dirty="0"/>
              <a:t>Porté par </a:t>
            </a:r>
            <a:r>
              <a:rPr lang="fr-FR" sz="2000" dirty="0" err="1"/>
              <a:t>Eric</a:t>
            </a:r>
            <a:r>
              <a:rPr lang="fr-FR" sz="2000" dirty="0"/>
              <a:t> Blanchart &amp; </a:t>
            </a:r>
            <a:r>
              <a:rPr lang="fr-FR" sz="2000" dirty="0" err="1"/>
              <a:t>Tantely</a:t>
            </a:r>
            <a:r>
              <a:rPr lang="fr-FR" sz="2000" dirty="0"/>
              <a:t> </a:t>
            </a:r>
            <a:r>
              <a:rPr lang="fr-FR" sz="2000" dirty="0" err="1"/>
              <a:t>Razafimbelo</a:t>
            </a:r>
            <a:endParaRPr lang="fr-FR" sz="2000" dirty="0"/>
          </a:p>
          <a:p>
            <a:pPr algn="ctr"/>
            <a:r>
              <a:rPr lang="fr-FR" sz="2000" dirty="0"/>
              <a:t>Partenaires français : </a:t>
            </a:r>
            <a:r>
              <a:rPr lang="fr-FR" sz="2000" dirty="0" err="1"/>
              <a:t>Eco&amp;Sols</a:t>
            </a:r>
            <a:r>
              <a:rPr lang="fr-FR" sz="2000" dirty="0"/>
              <a:t>, AIDA, AGAP, MOISA, QUALISUD, UMMISCO</a:t>
            </a:r>
          </a:p>
          <a:p>
            <a:pPr algn="ctr"/>
            <a:r>
              <a:rPr lang="fr-FR" sz="2000" dirty="0"/>
              <a:t>Partenaires malgaches : LRI, FOFIFA, AMADESE</a:t>
            </a:r>
          </a:p>
        </p:txBody>
      </p:sp>
      <p:sp>
        <p:nvSpPr>
          <p:cNvPr id="18" name="ZoneTexte 17">
            <a:extLst>
              <a:ext uri="{FF2B5EF4-FFF2-40B4-BE49-F238E27FC236}">
                <a16:creationId xmlns:a16="http://schemas.microsoft.com/office/drawing/2014/main" id="{F5441DF8-F811-71D8-350E-992620B2021D}"/>
              </a:ext>
            </a:extLst>
          </p:cNvPr>
          <p:cNvSpPr txBox="1"/>
          <p:nvPr/>
        </p:nvSpPr>
        <p:spPr>
          <a:xfrm>
            <a:off x="6497566" y="254849"/>
            <a:ext cx="3408434" cy="400110"/>
          </a:xfrm>
          <a:prstGeom prst="rect">
            <a:avLst/>
          </a:prstGeom>
          <a:solidFill>
            <a:srgbClr val="E6DFFF"/>
          </a:solidFill>
        </p:spPr>
        <p:txBody>
          <a:bodyPr wrap="none" rtlCol="0">
            <a:spAutoFit/>
          </a:bodyPr>
          <a:lstStyle/>
          <a:p>
            <a:r>
              <a:rPr lang="fr-FR" sz="2000" i="1" dirty="0"/>
              <a:t>Comité de Pilotage, 2 juin 2023</a:t>
            </a:r>
          </a:p>
        </p:txBody>
      </p:sp>
      <p:pic>
        <p:nvPicPr>
          <p:cNvPr id="19" name="Image 14">
            <a:extLst>
              <a:ext uri="{FF2B5EF4-FFF2-40B4-BE49-F238E27FC236}">
                <a16:creationId xmlns:a16="http://schemas.microsoft.com/office/drawing/2014/main" id="{33D70981-4270-595C-8417-5A3CF6909B7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0035" y="159532"/>
            <a:ext cx="590745" cy="590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Image 19">
            <a:extLst>
              <a:ext uri="{FF2B5EF4-FFF2-40B4-BE49-F238E27FC236}">
                <a16:creationId xmlns:a16="http://schemas.microsoft.com/office/drawing/2014/main" id="{31CDD933-0EA1-5439-5DF3-0567DA704FA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8488" y="164001"/>
            <a:ext cx="1728925" cy="587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54" descr="http://t2.gstatic.com/images?q=tbn:ANd9GcTF-7xSeihNE2lliuThOlAgpoW3rTF2YBQZwAK-IrbSVOFErfpEYQ">
            <a:extLst>
              <a:ext uri="{FF2B5EF4-FFF2-40B4-BE49-F238E27FC236}">
                <a16:creationId xmlns:a16="http://schemas.microsoft.com/office/drawing/2014/main" id="{5340DE8A-E461-F052-9AB0-E3FEDDAB873F}"/>
              </a:ext>
            </a:extLst>
          </p:cNvPr>
          <p:cNvPicPr>
            <a:picLocks noChangeAspect="1" noChangeArrowheads="1"/>
          </p:cNvPicPr>
          <p:nvPr/>
        </p:nvPicPr>
        <p:blipFill>
          <a:blip r:embed="rId4" cstate="print"/>
          <a:srcRect/>
          <a:stretch>
            <a:fillRect/>
          </a:stretch>
        </p:blipFill>
        <p:spPr bwMode="auto">
          <a:xfrm>
            <a:off x="3411586" y="5457717"/>
            <a:ext cx="767709" cy="1285152"/>
          </a:xfrm>
          <a:prstGeom prst="rect">
            <a:avLst/>
          </a:prstGeom>
          <a:noFill/>
          <a:ln w="9525">
            <a:noFill/>
            <a:miter lim="800000"/>
            <a:headEnd/>
            <a:tailEnd/>
          </a:ln>
        </p:spPr>
      </p:pic>
      <p:pic>
        <p:nvPicPr>
          <p:cNvPr id="22" name="Picture 2">
            <a:extLst>
              <a:ext uri="{FF2B5EF4-FFF2-40B4-BE49-F238E27FC236}">
                <a16:creationId xmlns:a16="http://schemas.microsoft.com/office/drawing/2014/main" id="{1557E53D-BFBC-11E0-A588-19C917F7871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43054" y="5720764"/>
            <a:ext cx="1606706" cy="759058"/>
          </a:xfrm>
          <a:prstGeom prst="rect">
            <a:avLst/>
          </a:prstGeom>
          <a:noFill/>
          <a:ln w="9525">
            <a:noFill/>
            <a:miter lim="800000"/>
            <a:headEnd/>
            <a:tailEnd/>
          </a:ln>
        </p:spPr>
      </p:pic>
      <p:pic>
        <p:nvPicPr>
          <p:cNvPr id="23" name="Image 22" descr="Logo LRI.tif">
            <a:extLst>
              <a:ext uri="{FF2B5EF4-FFF2-40B4-BE49-F238E27FC236}">
                <a16:creationId xmlns:a16="http://schemas.microsoft.com/office/drawing/2014/main" id="{4BE82EB7-8124-0B49-E83A-93907C9DED6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20493" y="5705781"/>
            <a:ext cx="818522" cy="794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Image 23" descr="logo IRD nouveau.tiff">
            <a:extLst>
              <a:ext uri="{FF2B5EF4-FFF2-40B4-BE49-F238E27FC236}">
                <a16:creationId xmlns:a16="http://schemas.microsoft.com/office/drawing/2014/main" id="{0B48263E-0A9A-E3F5-D10D-A24DB111F0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70072" y="5817018"/>
            <a:ext cx="1826740" cy="573443"/>
          </a:xfrm>
          <a:prstGeom prst="rect">
            <a:avLst/>
          </a:prstGeom>
        </p:spPr>
      </p:pic>
      <p:pic>
        <p:nvPicPr>
          <p:cNvPr id="25" name="Image 24">
            <a:extLst>
              <a:ext uri="{FF2B5EF4-FFF2-40B4-BE49-F238E27FC236}">
                <a16:creationId xmlns:a16="http://schemas.microsoft.com/office/drawing/2014/main" id="{679D3AFF-D308-0FBE-F964-37CC68124322}"/>
              </a:ext>
            </a:extLst>
          </p:cNvPr>
          <p:cNvPicPr>
            <a:picLocks noChangeAspect="1"/>
          </p:cNvPicPr>
          <p:nvPr/>
        </p:nvPicPr>
        <p:blipFill>
          <a:blip r:embed="rId8"/>
          <a:stretch>
            <a:fillRect/>
          </a:stretch>
        </p:blipFill>
        <p:spPr>
          <a:xfrm>
            <a:off x="3928262" y="-221617"/>
            <a:ext cx="2035620" cy="2035620"/>
          </a:xfrm>
          <a:prstGeom prst="rect">
            <a:avLst/>
          </a:prstGeom>
        </p:spPr>
      </p:pic>
    </p:spTree>
    <p:extLst>
      <p:ext uri="{BB962C8B-B14F-4D97-AF65-F5344CB8AC3E}">
        <p14:creationId xmlns:p14="http://schemas.microsoft.com/office/powerpoint/2010/main" val="2282305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DFAF5BD-0E49-6442-8EFC-6BE77F367263}"/>
              </a:ext>
            </a:extLst>
          </p:cNvPr>
          <p:cNvSpPr txBox="1"/>
          <p:nvPr/>
        </p:nvSpPr>
        <p:spPr>
          <a:xfrm>
            <a:off x="714374" y="1323666"/>
            <a:ext cx="8786813" cy="3970318"/>
          </a:xfrm>
          <a:prstGeom prst="rect">
            <a:avLst/>
          </a:prstGeom>
          <a:solidFill>
            <a:srgbClr val="EEFFF0"/>
          </a:solidFill>
        </p:spPr>
        <p:txBody>
          <a:bodyPr wrap="square" rtlCol="0">
            <a:spAutoFit/>
          </a:bodyPr>
          <a:lstStyle/>
          <a:p>
            <a:pPr marL="285750" indent="-285750">
              <a:buFontTx/>
              <a:buChar char="-"/>
            </a:pPr>
            <a:r>
              <a:rPr lang="fr-FR" dirty="0"/>
              <a:t>2-1• Inventorier les vers de terre et les ressources organiques dans l’environnement des exploitations (</a:t>
            </a:r>
            <a:r>
              <a:rPr lang="fr-FR" dirty="0" err="1"/>
              <a:t>Malalatiana</a:t>
            </a:r>
            <a:r>
              <a:rPr lang="fr-FR" dirty="0"/>
              <a:t>/Patrice) </a:t>
            </a:r>
            <a:r>
              <a:rPr lang="fr-FR" b="1" dirty="0">
                <a:solidFill>
                  <a:srgbClr val="0833F8"/>
                </a:solidFill>
              </a:rPr>
              <a:t>mois 2-15</a:t>
            </a:r>
            <a:endParaRPr lang="fr-FR" dirty="0"/>
          </a:p>
          <a:p>
            <a:pPr marL="285750" indent="-285750">
              <a:buFontTx/>
              <a:buChar char="-"/>
            </a:pPr>
            <a:endParaRPr lang="fr-FR" dirty="0"/>
          </a:p>
          <a:p>
            <a:pPr marL="285750" indent="-285750">
              <a:buFontTx/>
              <a:buChar char="-"/>
            </a:pPr>
            <a:r>
              <a:rPr lang="fr-FR" dirty="0"/>
              <a:t>2.2• Evaluer les innovations </a:t>
            </a:r>
            <a:r>
              <a:rPr lang="fr-FR" dirty="0" err="1"/>
              <a:t>co</a:t>
            </a:r>
            <a:r>
              <a:rPr lang="fr-FR" dirty="0"/>
              <a:t>-construites (</a:t>
            </a:r>
            <a:r>
              <a:rPr lang="fr-FR" dirty="0" err="1"/>
              <a:t>Manoa</a:t>
            </a:r>
            <a:r>
              <a:rPr lang="fr-FR" dirty="0"/>
              <a:t>/</a:t>
            </a:r>
            <a:r>
              <a:rPr lang="fr-FR" dirty="0" err="1"/>
              <a:t>Youna</a:t>
            </a:r>
            <a:r>
              <a:rPr lang="fr-FR" dirty="0"/>
              <a:t>) </a:t>
            </a:r>
            <a:r>
              <a:rPr lang="fr-FR" b="1" dirty="0">
                <a:solidFill>
                  <a:srgbClr val="0833F8"/>
                </a:solidFill>
              </a:rPr>
              <a:t>mois 12-22</a:t>
            </a:r>
            <a:endParaRPr lang="fr-FR" dirty="0"/>
          </a:p>
          <a:p>
            <a:pPr marL="285750" indent="-285750">
              <a:buFontTx/>
              <a:buChar char="-"/>
            </a:pPr>
            <a:endParaRPr lang="fr-FR" dirty="0"/>
          </a:p>
          <a:p>
            <a:pPr marL="285750" indent="-285750">
              <a:buFontTx/>
              <a:buChar char="-"/>
            </a:pPr>
            <a:r>
              <a:rPr lang="fr-FR" dirty="0"/>
              <a:t>2.3• Mettre en place au champ (essai </a:t>
            </a:r>
            <a:r>
              <a:rPr lang="fr-FR" dirty="0" err="1"/>
              <a:t>SECuRE</a:t>
            </a:r>
            <a:r>
              <a:rPr lang="fr-FR" dirty="0"/>
              <a:t>) des traitements avec ou sans vers de terre, avec ou sans </a:t>
            </a:r>
            <a:r>
              <a:rPr lang="fr-FR" dirty="0" err="1"/>
              <a:t>lombricompost</a:t>
            </a:r>
            <a:r>
              <a:rPr lang="fr-FR" dirty="0"/>
              <a:t>. Faire un certain nombre de mesures dont production, résilience climatique par exclusion de pluie, qualité nutritionnelle des produits (mesure de nutriments et Vit. B1, développement de </a:t>
            </a:r>
            <a:r>
              <a:rPr lang="fr-FR" dirty="0" err="1"/>
              <a:t>bioagresseurs</a:t>
            </a:r>
            <a:r>
              <a:rPr lang="fr-FR" dirty="0"/>
              <a:t> (vers blancs), qualité et santé du sol (MO) ; alimenter </a:t>
            </a:r>
            <a:r>
              <a:rPr lang="fr-FR" dirty="0" err="1"/>
              <a:t>Cammisol</a:t>
            </a:r>
            <a:r>
              <a:rPr lang="fr-FR" dirty="0"/>
              <a:t> (Bertrand/</a:t>
            </a:r>
            <a:r>
              <a:rPr lang="fr-FR" dirty="0" err="1"/>
              <a:t>Onja</a:t>
            </a:r>
            <a:r>
              <a:rPr lang="fr-FR" dirty="0"/>
              <a:t>) </a:t>
            </a:r>
            <a:r>
              <a:rPr lang="fr-FR" b="1" dirty="0">
                <a:solidFill>
                  <a:srgbClr val="0833F8"/>
                </a:solidFill>
              </a:rPr>
              <a:t>mois 2-22</a:t>
            </a:r>
            <a:endParaRPr lang="fr-FR" dirty="0"/>
          </a:p>
          <a:p>
            <a:pPr marL="285750" indent="-285750">
              <a:buFontTx/>
              <a:buChar char="-"/>
            </a:pPr>
            <a:endParaRPr lang="fr-FR" dirty="0"/>
          </a:p>
          <a:p>
            <a:pPr marL="285750" indent="-285750">
              <a:buFontTx/>
              <a:buChar char="-"/>
            </a:pPr>
            <a:r>
              <a:rPr lang="fr-FR" dirty="0"/>
              <a:t>2.4• En laboratoire mesurer la résilience climatique du riz après apports de vers de terre et/ou lombricomposts après des stress température ou humidité (</a:t>
            </a:r>
            <a:r>
              <a:rPr lang="fr-FR" dirty="0" err="1"/>
              <a:t>Tantely</a:t>
            </a:r>
            <a:r>
              <a:rPr lang="fr-FR" dirty="0"/>
              <a:t>/Laetitia) </a:t>
            </a:r>
            <a:r>
              <a:rPr lang="fr-FR" b="1" dirty="0">
                <a:solidFill>
                  <a:srgbClr val="0833F8"/>
                </a:solidFill>
              </a:rPr>
              <a:t>mois 4-20</a:t>
            </a:r>
            <a:endParaRPr lang="fr-FR" dirty="0"/>
          </a:p>
        </p:txBody>
      </p:sp>
      <p:sp>
        <p:nvSpPr>
          <p:cNvPr id="7" name="ZoneTexte 6">
            <a:extLst>
              <a:ext uri="{FF2B5EF4-FFF2-40B4-BE49-F238E27FC236}">
                <a16:creationId xmlns:a16="http://schemas.microsoft.com/office/drawing/2014/main" id="{2EA31106-B347-3E47-8FF7-4A5799B68B4A}"/>
              </a:ext>
            </a:extLst>
          </p:cNvPr>
          <p:cNvSpPr txBox="1"/>
          <p:nvPr/>
        </p:nvSpPr>
        <p:spPr>
          <a:xfrm>
            <a:off x="501833" y="571074"/>
            <a:ext cx="4667753" cy="369332"/>
          </a:xfrm>
          <a:prstGeom prst="rect">
            <a:avLst/>
          </a:prstGeom>
          <a:solidFill>
            <a:schemeClr val="accent6">
              <a:lumMod val="20000"/>
              <a:lumOff val="80000"/>
            </a:schemeClr>
          </a:solidFill>
        </p:spPr>
        <p:txBody>
          <a:bodyPr wrap="none" rtlCol="0">
            <a:spAutoFit/>
          </a:bodyPr>
          <a:lstStyle/>
          <a:p>
            <a:r>
              <a:rPr lang="en-GB" b="1" dirty="0"/>
              <a:t>WP2: </a:t>
            </a:r>
            <a:r>
              <a:rPr lang="en-GB" b="1" dirty="0" err="1"/>
              <a:t>Connaissance</a:t>
            </a:r>
            <a:r>
              <a:rPr lang="en-GB" b="1" dirty="0"/>
              <a:t> </a:t>
            </a:r>
            <a:r>
              <a:rPr lang="en-GB" b="1" dirty="0" err="1"/>
              <a:t>scientifique</a:t>
            </a:r>
            <a:r>
              <a:rPr lang="en-GB" b="1" dirty="0"/>
              <a:t> (Laetitia/</a:t>
            </a:r>
            <a:r>
              <a:rPr lang="en-GB" b="1" dirty="0" err="1"/>
              <a:t>Onja</a:t>
            </a:r>
            <a:r>
              <a:rPr lang="en-GB" b="1" dirty="0"/>
              <a:t>)</a:t>
            </a:r>
          </a:p>
        </p:txBody>
      </p:sp>
    </p:spTree>
    <p:extLst>
      <p:ext uri="{BB962C8B-B14F-4D97-AF65-F5344CB8AC3E}">
        <p14:creationId xmlns:p14="http://schemas.microsoft.com/office/powerpoint/2010/main" val="35552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969217B-D027-9748-B322-2DEF180E3CF3}"/>
              </a:ext>
            </a:extLst>
          </p:cNvPr>
          <p:cNvSpPr txBox="1"/>
          <p:nvPr/>
        </p:nvSpPr>
        <p:spPr>
          <a:xfrm>
            <a:off x="360784" y="618800"/>
            <a:ext cx="2918556" cy="461665"/>
          </a:xfrm>
          <a:prstGeom prst="rect">
            <a:avLst/>
          </a:prstGeom>
          <a:noFill/>
        </p:spPr>
        <p:txBody>
          <a:bodyPr wrap="none" rtlCol="0">
            <a:spAutoFit/>
          </a:bodyPr>
          <a:lstStyle/>
          <a:p>
            <a:r>
              <a:rPr lang="fr-FR" sz="2400" b="1" dirty="0"/>
              <a:t>Ressources humaines</a:t>
            </a:r>
          </a:p>
        </p:txBody>
      </p:sp>
      <p:sp>
        <p:nvSpPr>
          <p:cNvPr id="34" name="ZoneTexte 33">
            <a:extLst>
              <a:ext uri="{FF2B5EF4-FFF2-40B4-BE49-F238E27FC236}">
                <a16:creationId xmlns:a16="http://schemas.microsoft.com/office/drawing/2014/main" id="{F540103E-924F-C646-8D91-80E93207355C}"/>
              </a:ext>
            </a:extLst>
          </p:cNvPr>
          <p:cNvSpPr txBox="1"/>
          <p:nvPr/>
        </p:nvSpPr>
        <p:spPr>
          <a:xfrm>
            <a:off x="6861561" y="2551837"/>
            <a:ext cx="2264979" cy="1754326"/>
          </a:xfrm>
          <a:prstGeom prst="rect">
            <a:avLst/>
          </a:prstGeom>
          <a:solidFill>
            <a:srgbClr val="E6DFFF"/>
          </a:solidFill>
        </p:spPr>
        <p:txBody>
          <a:bodyPr wrap="none" rtlCol="0">
            <a:spAutoFit/>
          </a:bodyPr>
          <a:lstStyle/>
          <a:p>
            <a:r>
              <a:rPr lang="fr-FR" b="1" dirty="0"/>
              <a:t>Post-doc</a:t>
            </a:r>
          </a:p>
          <a:p>
            <a:r>
              <a:rPr lang="fr-FR" dirty="0" err="1"/>
              <a:t>Nasandratra</a:t>
            </a:r>
            <a:r>
              <a:rPr lang="fr-FR" dirty="0"/>
              <a:t> (12 mois)</a:t>
            </a:r>
          </a:p>
          <a:p>
            <a:r>
              <a:rPr lang="fr-FR" dirty="0" err="1"/>
              <a:t>Malalatiana</a:t>
            </a:r>
            <a:r>
              <a:rPr lang="fr-FR" dirty="0"/>
              <a:t> (18 mois)</a:t>
            </a:r>
          </a:p>
          <a:p>
            <a:r>
              <a:rPr lang="fr-FR" dirty="0" err="1"/>
              <a:t>Manoa</a:t>
            </a:r>
            <a:r>
              <a:rPr lang="fr-FR" dirty="0"/>
              <a:t> (24 mois)</a:t>
            </a:r>
          </a:p>
          <a:p>
            <a:r>
              <a:rPr lang="fr-FR" dirty="0" err="1"/>
              <a:t>Sariaka</a:t>
            </a:r>
            <a:r>
              <a:rPr lang="fr-FR" dirty="0"/>
              <a:t> (3 mois)</a:t>
            </a:r>
          </a:p>
          <a:p>
            <a:r>
              <a:rPr lang="fr-FR" dirty="0" err="1">
                <a:solidFill>
                  <a:srgbClr val="0833F8"/>
                </a:solidFill>
              </a:rPr>
              <a:t>Onja</a:t>
            </a:r>
            <a:endParaRPr lang="fr-FR" dirty="0">
              <a:solidFill>
                <a:srgbClr val="0833F8"/>
              </a:solidFill>
            </a:endParaRPr>
          </a:p>
        </p:txBody>
      </p:sp>
      <p:sp>
        <p:nvSpPr>
          <p:cNvPr id="39" name="ZoneTexte 38">
            <a:extLst>
              <a:ext uri="{FF2B5EF4-FFF2-40B4-BE49-F238E27FC236}">
                <a16:creationId xmlns:a16="http://schemas.microsoft.com/office/drawing/2014/main" id="{EC079BFF-809F-824A-A5D7-8184FD937201}"/>
              </a:ext>
            </a:extLst>
          </p:cNvPr>
          <p:cNvSpPr txBox="1"/>
          <p:nvPr/>
        </p:nvSpPr>
        <p:spPr>
          <a:xfrm>
            <a:off x="360784" y="4076028"/>
            <a:ext cx="2694840" cy="646331"/>
          </a:xfrm>
          <a:prstGeom prst="rect">
            <a:avLst/>
          </a:prstGeom>
          <a:solidFill>
            <a:schemeClr val="accent4">
              <a:lumMod val="20000"/>
              <a:lumOff val="80000"/>
            </a:schemeClr>
          </a:solidFill>
        </p:spPr>
        <p:txBody>
          <a:bodyPr wrap="none" rtlCol="0">
            <a:spAutoFit/>
          </a:bodyPr>
          <a:lstStyle/>
          <a:p>
            <a:r>
              <a:rPr lang="fr-FR" b="1" dirty="0"/>
              <a:t>Ingénieurs/techniciens LRI</a:t>
            </a:r>
          </a:p>
          <a:p>
            <a:r>
              <a:rPr lang="fr-FR" dirty="0"/>
              <a:t>Damase</a:t>
            </a:r>
          </a:p>
        </p:txBody>
      </p:sp>
      <p:sp>
        <p:nvSpPr>
          <p:cNvPr id="41" name="ZoneTexte 40">
            <a:extLst>
              <a:ext uri="{FF2B5EF4-FFF2-40B4-BE49-F238E27FC236}">
                <a16:creationId xmlns:a16="http://schemas.microsoft.com/office/drawing/2014/main" id="{780DED8F-9B6A-284A-A7F5-6402BE6EAAD4}"/>
              </a:ext>
            </a:extLst>
          </p:cNvPr>
          <p:cNvSpPr txBox="1"/>
          <p:nvPr/>
        </p:nvSpPr>
        <p:spPr>
          <a:xfrm>
            <a:off x="4311396" y="3586738"/>
            <a:ext cx="1294393" cy="646331"/>
          </a:xfrm>
          <a:prstGeom prst="rect">
            <a:avLst/>
          </a:prstGeom>
          <a:solidFill>
            <a:srgbClr val="E5F4FF"/>
          </a:solidFill>
        </p:spPr>
        <p:txBody>
          <a:bodyPr wrap="none" rtlCol="0">
            <a:spAutoFit/>
          </a:bodyPr>
          <a:lstStyle/>
          <a:p>
            <a:r>
              <a:rPr lang="fr-FR" b="1" dirty="0" err="1"/>
              <a:t>Amadese</a:t>
            </a:r>
            <a:endParaRPr lang="fr-FR" b="1" dirty="0"/>
          </a:p>
          <a:p>
            <a:r>
              <a:rPr lang="fr-FR" dirty="0" err="1"/>
              <a:t>Hoby</a:t>
            </a:r>
            <a:r>
              <a:rPr lang="fr-FR" dirty="0"/>
              <a:t>, </a:t>
            </a:r>
            <a:r>
              <a:rPr lang="fr-FR" dirty="0" err="1"/>
              <a:t>Lanto</a:t>
            </a:r>
            <a:endParaRPr lang="fr-FR" dirty="0"/>
          </a:p>
        </p:txBody>
      </p:sp>
      <p:sp>
        <p:nvSpPr>
          <p:cNvPr id="45" name="ZoneTexte 44">
            <a:extLst>
              <a:ext uri="{FF2B5EF4-FFF2-40B4-BE49-F238E27FC236}">
                <a16:creationId xmlns:a16="http://schemas.microsoft.com/office/drawing/2014/main" id="{DF7FDA39-3D9A-B045-991E-3A0F6652C65A}"/>
              </a:ext>
            </a:extLst>
          </p:cNvPr>
          <p:cNvSpPr txBox="1"/>
          <p:nvPr/>
        </p:nvSpPr>
        <p:spPr>
          <a:xfrm>
            <a:off x="423917" y="1410851"/>
            <a:ext cx="6138929" cy="1477328"/>
          </a:xfrm>
          <a:prstGeom prst="rect">
            <a:avLst/>
          </a:prstGeom>
          <a:solidFill>
            <a:schemeClr val="accent6">
              <a:lumMod val="20000"/>
              <a:lumOff val="80000"/>
            </a:schemeClr>
          </a:solidFill>
        </p:spPr>
        <p:txBody>
          <a:bodyPr wrap="square" rtlCol="0">
            <a:spAutoFit/>
          </a:bodyPr>
          <a:lstStyle/>
          <a:p>
            <a:r>
              <a:rPr lang="fr-FR" b="1" dirty="0"/>
              <a:t>Chercheurs</a:t>
            </a:r>
          </a:p>
          <a:p>
            <a:r>
              <a:rPr lang="fr-FR" dirty="0"/>
              <a:t>LRI : </a:t>
            </a:r>
            <a:r>
              <a:rPr lang="fr-FR" dirty="0" err="1"/>
              <a:t>Tantely</a:t>
            </a:r>
            <a:endParaRPr lang="fr-FR" dirty="0"/>
          </a:p>
          <a:p>
            <a:r>
              <a:rPr lang="fr-FR" dirty="0"/>
              <a:t>FOFIFA : Richard</a:t>
            </a:r>
          </a:p>
          <a:p>
            <a:r>
              <a:rPr lang="fr-FR" dirty="0"/>
              <a:t>IRD :Laetitia, </a:t>
            </a:r>
            <a:r>
              <a:rPr lang="fr-FR" dirty="0" err="1"/>
              <a:t>Eric</a:t>
            </a:r>
            <a:r>
              <a:rPr lang="fr-FR" dirty="0"/>
              <a:t> B., Jean, </a:t>
            </a:r>
            <a:r>
              <a:rPr lang="fr-FR" dirty="0" err="1"/>
              <a:t>Eric</a:t>
            </a:r>
            <a:r>
              <a:rPr lang="fr-FR" dirty="0"/>
              <a:t> V., </a:t>
            </a:r>
            <a:r>
              <a:rPr lang="fr-FR" dirty="0" err="1"/>
              <a:t>Younah</a:t>
            </a:r>
            <a:r>
              <a:rPr lang="fr-FR" dirty="0"/>
              <a:t>, Christèle, Nicolas M.</a:t>
            </a:r>
          </a:p>
          <a:p>
            <a:r>
              <a:rPr lang="fr-FR" dirty="0"/>
              <a:t>CIRAD : Patrice, Bertrand</a:t>
            </a:r>
          </a:p>
        </p:txBody>
      </p:sp>
      <p:sp>
        <p:nvSpPr>
          <p:cNvPr id="46" name="ZoneTexte 45">
            <a:extLst>
              <a:ext uri="{FF2B5EF4-FFF2-40B4-BE49-F238E27FC236}">
                <a16:creationId xmlns:a16="http://schemas.microsoft.com/office/drawing/2014/main" id="{751E59E7-342C-7045-9880-393652189B28}"/>
              </a:ext>
            </a:extLst>
          </p:cNvPr>
          <p:cNvSpPr txBox="1"/>
          <p:nvPr/>
        </p:nvSpPr>
        <p:spPr>
          <a:xfrm>
            <a:off x="3851417" y="4931629"/>
            <a:ext cx="4810228" cy="646331"/>
          </a:xfrm>
          <a:prstGeom prst="rect">
            <a:avLst/>
          </a:prstGeom>
          <a:solidFill>
            <a:schemeClr val="accent2">
              <a:lumMod val="20000"/>
              <a:lumOff val="80000"/>
            </a:schemeClr>
          </a:solidFill>
        </p:spPr>
        <p:txBody>
          <a:bodyPr wrap="none" rtlCol="0">
            <a:spAutoFit/>
          </a:bodyPr>
          <a:lstStyle/>
          <a:p>
            <a:r>
              <a:rPr lang="fr-FR" b="1" dirty="0"/>
              <a:t>Masters</a:t>
            </a:r>
          </a:p>
          <a:p>
            <a:r>
              <a:rPr lang="fr-FR" dirty="0" err="1"/>
              <a:t>Mahery</a:t>
            </a:r>
            <a:r>
              <a:rPr lang="fr-FR" dirty="0"/>
              <a:t>, </a:t>
            </a:r>
            <a:r>
              <a:rPr lang="fr-FR" dirty="0" err="1"/>
              <a:t>Toky</a:t>
            </a:r>
            <a:r>
              <a:rPr lang="fr-FR" dirty="0"/>
              <a:t>, Elisa, Marco, </a:t>
            </a:r>
            <a:r>
              <a:rPr lang="fr-FR" dirty="0" err="1"/>
              <a:t>Manitra</a:t>
            </a:r>
            <a:r>
              <a:rPr lang="fr-FR" dirty="0"/>
              <a:t>, </a:t>
            </a:r>
            <a:r>
              <a:rPr lang="fr-FR" dirty="0" err="1"/>
              <a:t>Rova</a:t>
            </a:r>
            <a:r>
              <a:rPr lang="fr-FR" dirty="0"/>
              <a:t>, Jessica</a:t>
            </a:r>
          </a:p>
        </p:txBody>
      </p:sp>
    </p:spTree>
    <p:extLst>
      <p:ext uri="{BB962C8B-B14F-4D97-AF65-F5344CB8AC3E}">
        <p14:creationId xmlns:p14="http://schemas.microsoft.com/office/powerpoint/2010/main" val="3365721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9D6AE4F-D8AD-3B49-B19F-5D199B0CECFD}"/>
              </a:ext>
            </a:extLst>
          </p:cNvPr>
          <p:cNvSpPr txBox="1"/>
          <p:nvPr/>
        </p:nvSpPr>
        <p:spPr>
          <a:xfrm>
            <a:off x="415957" y="1646044"/>
            <a:ext cx="8936182" cy="3754874"/>
          </a:xfrm>
          <a:prstGeom prst="rect">
            <a:avLst/>
          </a:prstGeom>
          <a:solidFill>
            <a:schemeClr val="accent4">
              <a:lumMod val="20000"/>
              <a:lumOff val="80000"/>
            </a:schemeClr>
          </a:solidFill>
        </p:spPr>
        <p:txBody>
          <a:bodyPr wrap="square" rtlCol="0">
            <a:spAutoFit/>
          </a:bodyPr>
          <a:lstStyle/>
          <a:p>
            <a:pPr algn="just"/>
            <a:r>
              <a:rPr lang="fr-FR" sz="2000" b="1" dirty="0"/>
              <a:t>Exposés</a:t>
            </a:r>
          </a:p>
          <a:p>
            <a:pPr algn="just"/>
            <a:endParaRPr lang="fr-FR" sz="2000" b="1" dirty="0"/>
          </a:p>
          <a:p>
            <a:r>
              <a:rPr lang="fr-F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FR"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Nasandratra</a:t>
            </a:r>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et </a:t>
            </a:r>
            <a:r>
              <a:rPr lang="fr-FR"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Manoa</a:t>
            </a:r>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Présentation </a:t>
            </a:r>
            <a:r>
              <a:rPr lang="fr-F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 acquis du WP1 : enquêtes + co-construction + </a:t>
            </a:r>
            <a:r>
              <a:rPr lang="fr-FR"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a:t>
            </a:r>
            <a:r>
              <a:rPr lang="fr-F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-évaluation + nutrition 10h20-10h40</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Laetitia : Présentation </a:t>
            </a:r>
            <a:r>
              <a:rPr lang="fr-F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 l’outil </a:t>
            </a:r>
            <a:r>
              <a:rPr lang="fr-FR"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Cammisol</a:t>
            </a:r>
            <a:r>
              <a:rPr lang="fr-F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10h40-10h50</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FR"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Malalatiana</a:t>
            </a:r>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et Patrice : Présentation </a:t>
            </a:r>
            <a:r>
              <a:rPr lang="fr-F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 travail sur les inventaires de biomasse et vers de terre 10h50-11h</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FR"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Onja</a:t>
            </a:r>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Présentation </a:t>
            </a:r>
            <a:r>
              <a:rPr lang="fr-F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 résultats de l’essai d’</a:t>
            </a:r>
            <a:r>
              <a:rPr lang="fr-FR"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Imerintsiatosika</a:t>
            </a:r>
            <a:r>
              <a:rPr lang="fr-F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11h-11h10</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FR"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Toky</a:t>
            </a:r>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Présentation </a:t>
            </a:r>
            <a:r>
              <a:rPr lang="fr-F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 résultats sur la résilience climatique 11h10-11h20</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DE727ECE-5DC2-56DE-267D-C1C3245A9325}"/>
              </a:ext>
            </a:extLst>
          </p:cNvPr>
          <p:cNvSpPr txBox="1"/>
          <p:nvPr/>
        </p:nvSpPr>
        <p:spPr>
          <a:xfrm>
            <a:off x="6497566" y="0"/>
            <a:ext cx="3408434" cy="400110"/>
          </a:xfrm>
          <a:prstGeom prst="rect">
            <a:avLst/>
          </a:prstGeom>
          <a:solidFill>
            <a:srgbClr val="E6DFFF"/>
          </a:solidFill>
        </p:spPr>
        <p:txBody>
          <a:bodyPr wrap="none" rtlCol="0">
            <a:spAutoFit/>
          </a:bodyPr>
          <a:lstStyle/>
          <a:p>
            <a:r>
              <a:rPr lang="fr-FR" sz="2000" i="1" dirty="0"/>
              <a:t>Comité de Pilotage, 2 juin 2023</a:t>
            </a:r>
          </a:p>
        </p:txBody>
      </p:sp>
      <p:pic>
        <p:nvPicPr>
          <p:cNvPr id="4" name="Image 3">
            <a:extLst>
              <a:ext uri="{FF2B5EF4-FFF2-40B4-BE49-F238E27FC236}">
                <a16:creationId xmlns:a16="http://schemas.microsoft.com/office/drawing/2014/main" id="{B77FC928-CDA0-960C-8A5A-4BEBE8DF0563}"/>
              </a:ext>
            </a:extLst>
          </p:cNvPr>
          <p:cNvPicPr>
            <a:picLocks noChangeAspect="1"/>
          </p:cNvPicPr>
          <p:nvPr/>
        </p:nvPicPr>
        <p:blipFill>
          <a:blip r:embed="rId2"/>
          <a:stretch>
            <a:fillRect/>
          </a:stretch>
        </p:blipFill>
        <p:spPr>
          <a:xfrm>
            <a:off x="0" y="-230336"/>
            <a:ext cx="1370479" cy="1370479"/>
          </a:xfrm>
          <a:prstGeom prst="rect">
            <a:avLst/>
          </a:prstGeom>
        </p:spPr>
      </p:pic>
    </p:spTree>
    <p:extLst>
      <p:ext uri="{BB962C8B-B14F-4D97-AF65-F5344CB8AC3E}">
        <p14:creationId xmlns:p14="http://schemas.microsoft.com/office/powerpoint/2010/main" val="1167238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E727ECE-5DC2-56DE-267D-C1C3245A9325}"/>
              </a:ext>
            </a:extLst>
          </p:cNvPr>
          <p:cNvSpPr txBox="1"/>
          <p:nvPr/>
        </p:nvSpPr>
        <p:spPr>
          <a:xfrm>
            <a:off x="4194204" y="2515552"/>
            <a:ext cx="3408434" cy="400110"/>
          </a:xfrm>
          <a:prstGeom prst="rect">
            <a:avLst/>
          </a:prstGeom>
          <a:solidFill>
            <a:srgbClr val="E6DFFF"/>
          </a:solidFill>
        </p:spPr>
        <p:txBody>
          <a:bodyPr wrap="none" rtlCol="0">
            <a:spAutoFit/>
          </a:bodyPr>
          <a:lstStyle/>
          <a:p>
            <a:r>
              <a:rPr lang="fr-FR" sz="2000" i="1" dirty="0"/>
              <a:t>Comité de Pilotage, 2 juin 2023</a:t>
            </a:r>
          </a:p>
        </p:txBody>
      </p:sp>
      <p:pic>
        <p:nvPicPr>
          <p:cNvPr id="4" name="Image 3">
            <a:extLst>
              <a:ext uri="{FF2B5EF4-FFF2-40B4-BE49-F238E27FC236}">
                <a16:creationId xmlns:a16="http://schemas.microsoft.com/office/drawing/2014/main" id="{B77FC928-CDA0-960C-8A5A-4BEBE8DF0563}"/>
              </a:ext>
            </a:extLst>
          </p:cNvPr>
          <p:cNvPicPr>
            <a:picLocks noChangeAspect="1"/>
          </p:cNvPicPr>
          <p:nvPr/>
        </p:nvPicPr>
        <p:blipFill>
          <a:blip r:embed="rId2"/>
          <a:stretch>
            <a:fillRect/>
          </a:stretch>
        </p:blipFill>
        <p:spPr>
          <a:xfrm>
            <a:off x="1632031" y="2030368"/>
            <a:ext cx="1370479" cy="1370479"/>
          </a:xfrm>
          <a:prstGeom prst="rect">
            <a:avLst/>
          </a:prstGeom>
        </p:spPr>
      </p:pic>
    </p:spTree>
    <p:extLst>
      <p:ext uri="{BB962C8B-B14F-4D97-AF65-F5344CB8AC3E}">
        <p14:creationId xmlns:p14="http://schemas.microsoft.com/office/powerpoint/2010/main" val="274540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969217B-D027-9748-B322-2DEF180E3CF3}"/>
              </a:ext>
            </a:extLst>
          </p:cNvPr>
          <p:cNvSpPr txBox="1"/>
          <p:nvPr/>
        </p:nvSpPr>
        <p:spPr>
          <a:xfrm>
            <a:off x="291266" y="197853"/>
            <a:ext cx="1510350" cy="461665"/>
          </a:xfrm>
          <a:prstGeom prst="rect">
            <a:avLst/>
          </a:prstGeom>
          <a:noFill/>
        </p:spPr>
        <p:txBody>
          <a:bodyPr wrap="none" rtlCol="0">
            <a:spAutoFit/>
          </a:bodyPr>
          <a:lstStyle/>
          <a:p>
            <a:r>
              <a:rPr lang="fr-FR" sz="2400" b="1" dirty="0"/>
              <a:t>Calendrier</a:t>
            </a:r>
          </a:p>
        </p:txBody>
      </p:sp>
      <p:sp>
        <p:nvSpPr>
          <p:cNvPr id="2" name="Rectangle 1">
            <a:extLst>
              <a:ext uri="{FF2B5EF4-FFF2-40B4-BE49-F238E27FC236}">
                <a16:creationId xmlns:a16="http://schemas.microsoft.com/office/drawing/2014/main" id="{987EEA09-89EB-F249-BBCE-6DB00FDA2A09}"/>
              </a:ext>
            </a:extLst>
          </p:cNvPr>
          <p:cNvSpPr/>
          <p:nvPr/>
        </p:nvSpPr>
        <p:spPr>
          <a:xfrm>
            <a:off x="291266" y="1085138"/>
            <a:ext cx="644728" cy="4939814"/>
          </a:xfrm>
          <a:prstGeom prst="rect">
            <a:avLst/>
          </a:prstGeom>
        </p:spPr>
        <p:txBody>
          <a:bodyPr wrap="none">
            <a:spAutoFit/>
          </a:bodyPr>
          <a:lstStyle/>
          <a:p>
            <a:pPr>
              <a:spcAft>
                <a:spcPts val="1800"/>
              </a:spcAft>
            </a:pPr>
            <a:r>
              <a:rPr lang="fr-FR" dirty="0"/>
              <a:t>WP0</a:t>
            </a:r>
          </a:p>
          <a:p>
            <a:pPr>
              <a:spcAft>
                <a:spcPts val="1800"/>
              </a:spcAft>
            </a:pPr>
            <a:r>
              <a:rPr lang="fr-FR" dirty="0"/>
              <a:t>1.1• </a:t>
            </a:r>
          </a:p>
          <a:p>
            <a:pPr>
              <a:spcAft>
                <a:spcPts val="1800"/>
              </a:spcAft>
            </a:pPr>
            <a:r>
              <a:rPr lang="fr-FR" dirty="0"/>
              <a:t>1.2• </a:t>
            </a:r>
          </a:p>
          <a:p>
            <a:pPr>
              <a:spcAft>
                <a:spcPts val="1800"/>
              </a:spcAft>
            </a:pPr>
            <a:r>
              <a:rPr lang="fr-FR" dirty="0"/>
              <a:t>1.3• </a:t>
            </a:r>
          </a:p>
          <a:p>
            <a:pPr>
              <a:spcAft>
                <a:spcPts val="1800"/>
              </a:spcAft>
            </a:pPr>
            <a:r>
              <a:rPr lang="fr-FR" dirty="0"/>
              <a:t>1.4• </a:t>
            </a:r>
          </a:p>
          <a:p>
            <a:pPr>
              <a:spcAft>
                <a:spcPts val="1800"/>
              </a:spcAft>
            </a:pPr>
            <a:r>
              <a:rPr lang="fr-FR" dirty="0"/>
              <a:t>1.5• </a:t>
            </a:r>
          </a:p>
          <a:p>
            <a:pPr>
              <a:spcAft>
                <a:spcPts val="1800"/>
              </a:spcAft>
            </a:pPr>
            <a:r>
              <a:rPr lang="fr-FR" dirty="0"/>
              <a:t>2.1• </a:t>
            </a:r>
          </a:p>
          <a:p>
            <a:pPr>
              <a:spcAft>
                <a:spcPts val="1800"/>
              </a:spcAft>
            </a:pPr>
            <a:r>
              <a:rPr lang="fr-FR" dirty="0"/>
              <a:t>2.2• </a:t>
            </a:r>
          </a:p>
          <a:p>
            <a:pPr>
              <a:spcAft>
                <a:spcPts val="1800"/>
              </a:spcAft>
            </a:pPr>
            <a:r>
              <a:rPr lang="fr-FR" dirty="0"/>
              <a:t>2.3• </a:t>
            </a:r>
          </a:p>
          <a:p>
            <a:pPr>
              <a:spcAft>
                <a:spcPts val="1800"/>
              </a:spcAft>
            </a:pPr>
            <a:r>
              <a:rPr lang="fr-FR" dirty="0"/>
              <a:t>2.4• </a:t>
            </a:r>
          </a:p>
        </p:txBody>
      </p:sp>
      <p:sp>
        <p:nvSpPr>
          <p:cNvPr id="6" name="Rectangle 5">
            <a:extLst>
              <a:ext uri="{FF2B5EF4-FFF2-40B4-BE49-F238E27FC236}">
                <a16:creationId xmlns:a16="http://schemas.microsoft.com/office/drawing/2014/main" id="{376C2876-D365-CC4B-881E-14EE71AEEA5C}"/>
              </a:ext>
            </a:extLst>
          </p:cNvPr>
          <p:cNvSpPr/>
          <p:nvPr/>
        </p:nvSpPr>
        <p:spPr>
          <a:xfrm>
            <a:off x="1046441" y="1085138"/>
            <a:ext cx="8562508"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550C0CDE-118F-4741-B7FF-6B246C2E8727}"/>
              </a:ext>
            </a:extLst>
          </p:cNvPr>
          <p:cNvSpPr/>
          <p:nvPr/>
        </p:nvSpPr>
        <p:spPr>
          <a:xfrm>
            <a:off x="1046441" y="1588248"/>
            <a:ext cx="8562508"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8AA7710-1E9F-C64F-B246-70D13C2E390B}"/>
              </a:ext>
            </a:extLst>
          </p:cNvPr>
          <p:cNvSpPr/>
          <p:nvPr/>
        </p:nvSpPr>
        <p:spPr>
          <a:xfrm>
            <a:off x="1046441" y="2091358"/>
            <a:ext cx="8562508"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DF81D7DE-4803-1347-BAD7-355E108C5FAB}"/>
              </a:ext>
            </a:extLst>
          </p:cNvPr>
          <p:cNvSpPr/>
          <p:nvPr/>
        </p:nvSpPr>
        <p:spPr>
          <a:xfrm>
            <a:off x="1046441" y="2609966"/>
            <a:ext cx="8562508"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A388B9AC-2833-F548-AD27-4780FC3D0476}"/>
              </a:ext>
            </a:extLst>
          </p:cNvPr>
          <p:cNvSpPr/>
          <p:nvPr/>
        </p:nvSpPr>
        <p:spPr>
          <a:xfrm>
            <a:off x="1046441" y="3128574"/>
            <a:ext cx="8562508"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948C43-00D2-B74F-835B-520A6E6C8BEF}"/>
              </a:ext>
            </a:extLst>
          </p:cNvPr>
          <p:cNvSpPr/>
          <p:nvPr/>
        </p:nvSpPr>
        <p:spPr>
          <a:xfrm>
            <a:off x="1046441" y="3647182"/>
            <a:ext cx="8562508"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AD9002BF-5156-114E-A10E-1F41481109CB}"/>
              </a:ext>
            </a:extLst>
          </p:cNvPr>
          <p:cNvSpPr/>
          <p:nvPr/>
        </p:nvSpPr>
        <p:spPr>
          <a:xfrm>
            <a:off x="1046441" y="4150292"/>
            <a:ext cx="8562508"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1B7753C4-879A-C940-9E6E-A1B456B1AE79}"/>
              </a:ext>
            </a:extLst>
          </p:cNvPr>
          <p:cNvSpPr/>
          <p:nvPr/>
        </p:nvSpPr>
        <p:spPr>
          <a:xfrm>
            <a:off x="1046441" y="4653402"/>
            <a:ext cx="8562508"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B2569D7B-B9F9-5D4A-B20C-0402EAF234FE}"/>
              </a:ext>
            </a:extLst>
          </p:cNvPr>
          <p:cNvSpPr/>
          <p:nvPr/>
        </p:nvSpPr>
        <p:spPr>
          <a:xfrm>
            <a:off x="1046441" y="5137123"/>
            <a:ext cx="8562508"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AC2C9506-7B68-C343-846B-F07340E21F4B}"/>
              </a:ext>
            </a:extLst>
          </p:cNvPr>
          <p:cNvSpPr/>
          <p:nvPr/>
        </p:nvSpPr>
        <p:spPr>
          <a:xfrm>
            <a:off x="1046441" y="5624735"/>
            <a:ext cx="8562508"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3D5E2077-7C25-6944-98D4-5A96CC37940A}"/>
              </a:ext>
            </a:extLst>
          </p:cNvPr>
          <p:cNvSpPr/>
          <p:nvPr/>
        </p:nvSpPr>
        <p:spPr>
          <a:xfrm>
            <a:off x="1046441" y="1085138"/>
            <a:ext cx="8562507" cy="36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92BB93F8-51F7-1B46-BBAA-D438FF07B8E0}"/>
              </a:ext>
            </a:extLst>
          </p:cNvPr>
          <p:cNvSpPr/>
          <p:nvPr/>
        </p:nvSpPr>
        <p:spPr>
          <a:xfrm>
            <a:off x="1471961" y="1590901"/>
            <a:ext cx="572740" cy="360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D60C3DD1-FB56-F942-BABC-4FDF3E22AEC9}"/>
              </a:ext>
            </a:extLst>
          </p:cNvPr>
          <p:cNvSpPr/>
          <p:nvPr/>
        </p:nvSpPr>
        <p:spPr>
          <a:xfrm>
            <a:off x="1471959" y="2091358"/>
            <a:ext cx="2553941" cy="360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43C768DA-E760-084F-B965-AE0532981180}"/>
              </a:ext>
            </a:extLst>
          </p:cNvPr>
          <p:cNvSpPr/>
          <p:nvPr/>
        </p:nvSpPr>
        <p:spPr>
          <a:xfrm>
            <a:off x="1471959" y="2609966"/>
            <a:ext cx="2553942" cy="360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DEF1D71-A18C-DD44-8A56-92F01471976B}"/>
              </a:ext>
            </a:extLst>
          </p:cNvPr>
          <p:cNvSpPr/>
          <p:nvPr/>
        </p:nvSpPr>
        <p:spPr>
          <a:xfrm>
            <a:off x="3261180" y="3124763"/>
            <a:ext cx="2553943" cy="360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D13371D5-532D-9F4B-937A-F4594132FEA1}"/>
              </a:ext>
            </a:extLst>
          </p:cNvPr>
          <p:cNvSpPr/>
          <p:nvPr/>
        </p:nvSpPr>
        <p:spPr>
          <a:xfrm>
            <a:off x="5765800" y="3655017"/>
            <a:ext cx="3177478" cy="360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E22C8F23-B4E5-704F-873E-E4A95802A92E}"/>
              </a:ext>
            </a:extLst>
          </p:cNvPr>
          <p:cNvSpPr/>
          <p:nvPr/>
        </p:nvSpPr>
        <p:spPr>
          <a:xfrm>
            <a:off x="4215041" y="4142457"/>
            <a:ext cx="1696661" cy="360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7483C80D-70DD-894A-9ADE-6A4BBC3CA0B7}"/>
              </a:ext>
            </a:extLst>
          </p:cNvPr>
          <p:cNvSpPr/>
          <p:nvPr/>
        </p:nvSpPr>
        <p:spPr>
          <a:xfrm>
            <a:off x="5156791" y="4657346"/>
            <a:ext cx="1522864" cy="360000"/>
          </a:xfrm>
          <a:prstGeom prst="rect">
            <a:avLst/>
          </a:prstGeom>
          <a:solidFill>
            <a:srgbClr val="E6D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2A9B408E-5F24-4744-A4C4-DEDCF2BD7CAE}"/>
              </a:ext>
            </a:extLst>
          </p:cNvPr>
          <p:cNvSpPr/>
          <p:nvPr/>
        </p:nvSpPr>
        <p:spPr>
          <a:xfrm>
            <a:off x="1021029" y="5137123"/>
            <a:ext cx="1296870" cy="360000"/>
          </a:xfrm>
          <a:prstGeom prst="rect">
            <a:avLst/>
          </a:prstGeom>
          <a:solidFill>
            <a:srgbClr val="E6D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AFC81539-5EF3-7D48-BD7A-6A5DC744CDED}"/>
              </a:ext>
            </a:extLst>
          </p:cNvPr>
          <p:cNvSpPr/>
          <p:nvPr/>
        </p:nvSpPr>
        <p:spPr>
          <a:xfrm>
            <a:off x="1535754" y="5630152"/>
            <a:ext cx="1804441" cy="360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ZoneTexte 29">
            <a:extLst>
              <a:ext uri="{FF2B5EF4-FFF2-40B4-BE49-F238E27FC236}">
                <a16:creationId xmlns:a16="http://schemas.microsoft.com/office/drawing/2014/main" id="{0D875515-5BA8-2A48-8476-EE4C81B279EC}"/>
              </a:ext>
            </a:extLst>
          </p:cNvPr>
          <p:cNvSpPr txBox="1"/>
          <p:nvPr/>
        </p:nvSpPr>
        <p:spPr>
          <a:xfrm>
            <a:off x="1071707" y="805220"/>
            <a:ext cx="8656537" cy="261610"/>
          </a:xfrm>
          <a:prstGeom prst="rect">
            <a:avLst/>
          </a:prstGeom>
          <a:noFill/>
        </p:spPr>
        <p:txBody>
          <a:bodyPr wrap="none" rtlCol="0">
            <a:spAutoFit/>
          </a:bodyPr>
          <a:lstStyle/>
          <a:p>
            <a:r>
              <a:rPr lang="fr-FR" sz="1100" b="1" i="1" dirty="0">
                <a:solidFill>
                  <a:srgbClr val="0833F8"/>
                </a:solidFill>
              </a:rPr>
              <a:t>1      2       3      4      5       6      7      8       9      10     11      12      13     14      15     16      17     18     19     20     21      22     23     24      25    26     27   28    29</a:t>
            </a:r>
          </a:p>
        </p:txBody>
      </p:sp>
      <p:sp>
        <p:nvSpPr>
          <p:cNvPr id="31" name="Rectangle à coins arrondis 30">
            <a:extLst>
              <a:ext uri="{FF2B5EF4-FFF2-40B4-BE49-F238E27FC236}">
                <a16:creationId xmlns:a16="http://schemas.microsoft.com/office/drawing/2014/main" id="{BADAE342-A1A6-5741-96AC-F960D00B6F84}"/>
              </a:ext>
            </a:extLst>
          </p:cNvPr>
          <p:cNvSpPr/>
          <p:nvPr/>
        </p:nvSpPr>
        <p:spPr>
          <a:xfrm>
            <a:off x="1021028" y="786913"/>
            <a:ext cx="1122098" cy="298225"/>
          </a:xfrm>
          <a:prstGeom prst="roundRect">
            <a:avLst/>
          </a:prstGeom>
          <a:solidFill>
            <a:srgbClr val="FF0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à coins arrondis 31">
            <a:extLst>
              <a:ext uri="{FF2B5EF4-FFF2-40B4-BE49-F238E27FC236}">
                <a16:creationId xmlns:a16="http://schemas.microsoft.com/office/drawing/2014/main" id="{CC50B27A-5B4E-4449-9223-EACB39DB811E}"/>
              </a:ext>
            </a:extLst>
          </p:cNvPr>
          <p:cNvSpPr/>
          <p:nvPr/>
        </p:nvSpPr>
        <p:spPr>
          <a:xfrm>
            <a:off x="4215041" y="799544"/>
            <a:ext cx="1550759" cy="285594"/>
          </a:xfrm>
          <a:prstGeom prst="roundRect">
            <a:avLst/>
          </a:prstGeom>
          <a:solidFill>
            <a:srgbClr val="FF0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à coins arrondis 32">
            <a:extLst>
              <a:ext uri="{FF2B5EF4-FFF2-40B4-BE49-F238E27FC236}">
                <a16:creationId xmlns:a16="http://schemas.microsoft.com/office/drawing/2014/main" id="{C0D3EA8A-389A-3142-AB54-60038CF82CCB}"/>
              </a:ext>
            </a:extLst>
          </p:cNvPr>
          <p:cNvSpPr/>
          <p:nvPr/>
        </p:nvSpPr>
        <p:spPr>
          <a:xfrm>
            <a:off x="7939263" y="799544"/>
            <a:ext cx="1433337" cy="285594"/>
          </a:xfrm>
          <a:prstGeom prst="roundRect">
            <a:avLst/>
          </a:prstGeom>
          <a:solidFill>
            <a:srgbClr val="FF0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6924B859-89C7-3918-F373-753903B6CC1E}"/>
              </a:ext>
            </a:extLst>
          </p:cNvPr>
          <p:cNvSpPr txBox="1"/>
          <p:nvPr/>
        </p:nvSpPr>
        <p:spPr>
          <a:xfrm>
            <a:off x="1535754" y="1592917"/>
            <a:ext cx="415498" cy="369332"/>
          </a:xfrm>
          <a:prstGeom prst="rect">
            <a:avLst/>
          </a:prstGeom>
          <a:noFill/>
        </p:spPr>
        <p:txBody>
          <a:bodyPr wrap="none" rtlCol="0">
            <a:spAutoFit/>
          </a:bodyPr>
          <a:lstStyle/>
          <a:p>
            <a:r>
              <a:rPr lang="fr-FR" dirty="0"/>
              <a:t>FR</a:t>
            </a:r>
          </a:p>
        </p:txBody>
      </p:sp>
      <p:sp>
        <p:nvSpPr>
          <p:cNvPr id="5" name="ZoneTexte 4">
            <a:extLst>
              <a:ext uri="{FF2B5EF4-FFF2-40B4-BE49-F238E27FC236}">
                <a16:creationId xmlns:a16="http://schemas.microsoft.com/office/drawing/2014/main" id="{182A50F6-1D98-8CAB-A013-B7058139A9CE}"/>
              </a:ext>
            </a:extLst>
          </p:cNvPr>
          <p:cNvSpPr txBox="1"/>
          <p:nvPr/>
        </p:nvSpPr>
        <p:spPr>
          <a:xfrm>
            <a:off x="1678474" y="2097524"/>
            <a:ext cx="2140907" cy="369332"/>
          </a:xfrm>
          <a:prstGeom prst="rect">
            <a:avLst/>
          </a:prstGeom>
          <a:noFill/>
        </p:spPr>
        <p:txBody>
          <a:bodyPr wrap="none" rtlCol="0">
            <a:spAutoFit/>
          </a:bodyPr>
          <a:lstStyle/>
          <a:p>
            <a:r>
              <a:rPr lang="fr-FR" dirty="0"/>
              <a:t>Perception paysanne</a:t>
            </a:r>
          </a:p>
        </p:txBody>
      </p:sp>
      <p:sp>
        <p:nvSpPr>
          <p:cNvPr id="7" name="ZoneTexte 6">
            <a:extLst>
              <a:ext uri="{FF2B5EF4-FFF2-40B4-BE49-F238E27FC236}">
                <a16:creationId xmlns:a16="http://schemas.microsoft.com/office/drawing/2014/main" id="{047E88ED-2A9D-39A7-E28F-A6A3E4A05032}"/>
              </a:ext>
            </a:extLst>
          </p:cNvPr>
          <p:cNvSpPr txBox="1"/>
          <p:nvPr/>
        </p:nvSpPr>
        <p:spPr>
          <a:xfrm>
            <a:off x="2032616" y="2602131"/>
            <a:ext cx="1245406" cy="369332"/>
          </a:xfrm>
          <a:prstGeom prst="rect">
            <a:avLst/>
          </a:prstGeom>
          <a:noFill/>
        </p:spPr>
        <p:txBody>
          <a:bodyPr wrap="none" rtlCol="0">
            <a:spAutoFit/>
          </a:bodyPr>
          <a:lstStyle/>
          <a:p>
            <a:r>
              <a:rPr lang="fr-FR" dirty="0"/>
              <a:t>Formations</a:t>
            </a:r>
          </a:p>
        </p:txBody>
      </p:sp>
      <p:sp>
        <p:nvSpPr>
          <p:cNvPr id="8" name="ZoneTexte 7">
            <a:extLst>
              <a:ext uri="{FF2B5EF4-FFF2-40B4-BE49-F238E27FC236}">
                <a16:creationId xmlns:a16="http://schemas.microsoft.com/office/drawing/2014/main" id="{8370F7B7-CEED-4EE4-ACA1-A3767CEAA2D9}"/>
              </a:ext>
            </a:extLst>
          </p:cNvPr>
          <p:cNvSpPr txBox="1"/>
          <p:nvPr/>
        </p:nvSpPr>
        <p:spPr>
          <a:xfrm>
            <a:off x="3340195" y="3119242"/>
            <a:ext cx="2395912" cy="369332"/>
          </a:xfrm>
          <a:prstGeom prst="rect">
            <a:avLst/>
          </a:prstGeom>
          <a:noFill/>
        </p:spPr>
        <p:txBody>
          <a:bodyPr wrap="none" rtlCol="0">
            <a:spAutoFit/>
          </a:bodyPr>
          <a:lstStyle/>
          <a:p>
            <a:r>
              <a:rPr lang="fr-FR" dirty="0"/>
              <a:t>Co-construction et suivi</a:t>
            </a:r>
          </a:p>
        </p:txBody>
      </p:sp>
      <p:sp>
        <p:nvSpPr>
          <p:cNvPr id="12" name="ZoneTexte 11">
            <a:extLst>
              <a:ext uri="{FF2B5EF4-FFF2-40B4-BE49-F238E27FC236}">
                <a16:creationId xmlns:a16="http://schemas.microsoft.com/office/drawing/2014/main" id="{FB3C9108-6FF9-0670-FF80-DE7C5F124B38}"/>
              </a:ext>
            </a:extLst>
          </p:cNvPr>
          <p:cNvSpPr txBox="1"/>
          <p:nvPr/>
        </p:nvSpPr>
        <p:spPr>
          <a:xfrm>
            <a:off x="6794129" y="3642516"/>
            <a:ext cx="1120820" cy="369332"/>
          </a:xfrm>
          <a:prstGeom prst="rect">
            <a:avLst/>
          </a:prstGeom>
          <a:noFill/>
        </p:spPr>
        <p:txBody>
          <a:bodyPr wrap="none" rtlCol="0">
            <a:spAutoFit/>
          </a:bodyPr>
          <a:lstStyle/>
          <a:p>
            <a:r>
              <a:rPr lang="fr-FR" dirty="0" err="1"/>
              <a:t>CammiSol</a:t>
            </a:r>
            <a:endParaRPr lang="fr-FR" dirty="0"/>
          </a:p>
        </p:txBody>
      </p:sp>
      <p:sp>
        <p:nvSpPr>
          <p:cNvPr id="19" name="ZoneTexte 18">
            <a:extLst>
              <a:ext uri="{FF2B5EF4-FFF2-40B4-BE49-F238E27FC236}">
                <a16:creationId xmlns:a16="http://schemas.microsoft.com/office/drawing/2014/main" id="{E654EC41-836E-66AB-7E31-2A1029F49066}"/>
              </a:ext>
            </a:extLst>
          </p:cNvPr>
          <p:cNvSpPr txBox="1"/>
          <p:nvPr/>
        </p:nvSpPr>
        <p:spPr>
          <a:xfrm>
            <a:off x="4480780" y="4122857"/>
            <a:ext cx="1217385" cy="369332"/>
          </a:xfrm>
          <a:prstGeom prst="rect">
            <a:avLst/>
          </a:prstGeom>
          <a:noFill/>
        </p:spPr>
        <p:txBody>
          <a:bodyPr wrap="none" rtlCol="0">
            <a:spAutoFit/>
          </a:bodyPr>
          <a:lstStyle/>
          <a:p>
            <a:r>
              <a:rPr lang="fr-FR" dirty="0"/>
              <a:t>Inventaires</a:t>
            </a:r>
          </a:p>
        </p:txBody>
      </p:sp>
      <p:sp>
        <p:nvSpPr>
          <p:cNvPr id="34" name="ZoneTexte 33">
            <a:extLst>
              <a:ext uri="{FF2B5EF4-FFF2-40B4-BE49-F238E27FC236}">
                <a16:creationId xmlns:a16="http://schemas.microsoft.com/office/drawing/2014/main" id="{566CA22A-8226-33FE-3F0A-98FEC804D5BE}"/>
              </a:ext>
            </a:extLst>
          </p:cNvPr>
          <p:cNvSpPr txBox="1"/>
          <p:nvPr/>
        </p:nvSpPr>
        <p:spPr>
          <a:xfrm>
            <a:off x="5196813" y="4653832"/>
            <a:ext cx="1482842" cy="369332"/>
          </a:xfrm>
          <a:prstGeom prst="rect">
            <a:avLst/>
          </a:prstGeom>
          <a:noFill/>
        </p:spPr>
        <p:txBody>
          <a:bodyPr wrap="none" rtlCol="0">
            <a:spAutoFit/>
          </a:bodyPr>
          <a:lstStyle/>
          <a:p>
            <a:r>
              <a:rPr lang="fr-FR" dirty="0"/>
              <a:t>Co-évaluation</a:t>
            </a:r>
          </a:p>
        </p:txBody>
      </p:sp>
      <p:sp>
        <p:nvSpPr>
          <p:cNvPr id="35" name="Rectangle 34">
            <a:extLst>
              <a:ext uri="{FF2B5EF4-FFF2-40B4-BE49-F238E27FC236}">
                <a16:creationId xmlns:a16="http://schemas.microsoft.com/office/drawing/2014/main" id="{BEBC9613-571C-1C51-F330-E72DD2BB454E}"/>
              </a:ext>
            </a:extLst>
          </p:cNvPr>
          <p:cNvSpPr/>
          <p:nvPr/>
        </p:nvSpPr>
        <p:spPr>
          <a:xfrm>
            <a:off x="6863336" y="3124763"/>
            <a:ext cx="2553943" cy="360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80000B43-E631-03C0-8DAA-92FE803EF50A}"/>
              </a:ext>
            </a:extLst>
          </p:cNvPr>
          <p:cNvSpPr/>
          <p:nvPr/>
        </p:nvSpPr>
        <p:spPr>
          <a:xfrm>
            <a:off x="7976168" y="4649511"/>
            <a:ext cx="1522864" cy="360000"/>
          </a:xfrm>
          <a:prstGeom prst="rect">
            <a:avLst/>
          </a:prstGeom>
          <a:solidFill>
            <a:srgbClr val="E6D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9DB0E010-5B25-7413-9CBD-1BF3BE84814F}"/>
              </a:ext>
            </a:extLst>
          </p:cNvPr>
          <p:cNvSpPr/>
          <p:nvPr/>
        </p:nvSpPr>
        <p:spPr>
          <a:xfrm>
            <a:off x="4508356" y="5130996"/>
            <a:ext cx="1701058" cy="360000"/>
          </a:xfrm>
          <a:prstGeom prst="rect">
            <a:avLst/>
          </a:prstGeom>
          <a:solidFill>
            <a:srgbClr val="E6D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679919A1-BCA3-6892-D1C6-D9E4BE654DF1}"/>
              </a:ext>
            </a:extLst>
          </p:cNvPr>
          <p:cNvSpPr/>
          <p:nvPr/>
        </p:nvSpPr>
        <p:spPr>
          <a:xfrm>
            <a:off x="7887071" y="5131250"/>
            <a:ext cx="1701058" cy="360000"/>
          </a:xfrm>
          <a:prstGeom prst="rect">
            <a:avLst/>
          </a:prstGeom>
          <a:solidFill>
            <a:srgbClr val="E6D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ZoneTexte 38">
            <a:extLst>
              <a:ext uri="{FF2B5EF4-FFF2-40B4-BE49-F238E27FC236}">
                <a16:creationId xmlns:a16="http://schemas.microsoft.com/office/drawing/2014/main" id="{1D62813C-F531-3D35-4244-3295EEBCA8E1}"/>
              </a:ext>
            </a:extLst>
          </p:cNvPr>
          <p:cNvSpPr txBox="1"/>
          <p:nvPr/>
        </p:nvSpPr>
        <p:spPr>
          <a:xfrm>
            <a:off x="1059165" y="5136503"/>
            <a:ext cx="1329210" cy="369332"/>
          </a:xfrm>
          <a:prstGeom prst="rect">
            <a:avLst/>
          </a:prstGeom>
          <a:noFill/>
        </p:spPr>
        <p:txBody>
          <a:bodyPr wrap="none" rtlCol="0">
            <a:spAutoFit/>
          </a:bodyPr>
          <a:lstStyle/>
          <a:p>
            <a:r>
              <a:rPr lang="fr-FR" dirty="0"/>
              <a:t>Essai champ</a:t>
            </a:r>
          </a:p>
        </p:txBody>
      </p:sp>
      <p:sp>
        <p:nvSpPr>
          <p:cNvPr id="40" name="Rectangle 39">
            <a:extLst>
              <a:ext uri="{FF2B5EF4-FFF2-40B4-BE49-F238E27FC236}">
                <a16:creationId xmlns:a16="http://schemas.microsoft.com/office/drawing/2014/main" id="{DDF09DC0-F7F2-A785-6121-2FED992A2D76}"/>
              </a:ext>
            </a:extLst>
          </p:cNvPr>
          <p:cNvSpPr/>
          <p:nvPr/>
        </p:nvSpPr>
        <p:spPr>
          <a:xfrm>
            <a:off x="4795944" y="5624735"/>
            <a:ext cx="1804441" cy="360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ZoneTexte 40">
            <a:extLst>
              <a:ext uri="{FF2B5EF4-FFF2-40B4-BE49-F238E27FC236}">
                <a16:creationId xmlns:a16="http://schemas.microsoft.com/office/drawing/2014/main" id="{F4CBC3B2-28D8-3DBF-3619-10498855DF23}"/>
              </a:ext>
            </a:extLst>
          </p:cNvPr>
          <p:cNvSpPr txBox="1"/>
          <p:nvPr/>
        </p:nvSpPr>
        <p:spPr>
          <a:xfrm>
            <a:off x="1614436" y="5618112"/>
            <a:ext cx="1189749" cy="369332"/>
          </a:xfrm>
          <a:prstGeom prst="rect">
            <a:avLst/>
          </a:prstGeom>
          <a:noFill/>
        </p:spPr>
        <p:txBody>
          <a:bodyPr wrap="none" rtlCol="0">
            <a:spAutoFit/>
          </a:bodyPr>
          <a:lstStyle/>
          <a:p>
            <a:r>
              <a:rPr lang="fr-FR" dirty="0"/>
              <a:t>Essais labo</a:t>
            </a:r>
          </a:p>
        </p:txBody>
      </p:sp>
    </p:spTree>
    <p:extLst>
      <p:ext uri="{BB962C8B-B14F-4D97-AF65-F5344CB8AC3E}">
        <p14:creationId xmlns:p14="http://schemas.microsoft.com/office/powerpoint/2010/main" val="282936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8FE0B40F-F7A0-A574-06C5-92BCB5C85AE8}"/>
              </a:ext>
            </a:extLst>
          </p:cNvPr>
          <p:cNvGraphicFramePr>
            <a:graphicFrameLocks noGrp="1"/>
          </p:cNvGraphicFramePr>
          <p:nvPr>
            <p:extLst>
              <p:ext uri="{D42A27DB-BD31-4B8C-83A1-F6EECF244321}">
                <p14:modId xmlns:p14="http://schemas.microsoft.com/office/powerpoint/2010/main" val="3374165184"/>
              </p:ext>
            </p:extLst>
          </p:nvPr>
        </p:nvGraphicFramePr>
        <p:xfrm>
          <a:off x="681037" y="748795"/>
          <a:ext cx="8543925" cy="548640"/>
        </p:xfrm>
        <a:graphic>
          <a:graphicData uri="http://schemas.openxmlformats.org/drawingml/2006/table">
            <a:tbl>
              <a:tblPr/>
              <a:tblGrid>
                <a:gridCol w="8543925">
                  <a:extLst>
                    <a:ext uri="{9D8B030D-6E8A-4147-A177-3AD203B41FA5}">
                      <a16:colId xmlns:a16="http://schemas.microsoft.com/office/drawing/2014/main" val="910835579"/>
                    </a:ext>
                  </a:extLst>
                </a:gridCol>
              </a:tblGrid>
              <a:tr h="0">
                <a:tc>
                  <a:txBody>
                    <a:bodyPr/>
                    <a:lstStyle/>
                    <a:p>
                      <a:br>
                        <a:rPr lang="fr-FR" dirty="0">
                          <a:effectLst/>
                          <a:latin typeface="Verdana" panose="020B0604030504040204" pitchFamily="34" charset="0"/>
                        </a:rPr>
                      </a:br>
                      <a:endParaRPr lang="fr-FR" dirty="0">
                        <a:effectLst/>
                        <a:latin typeface="Verdana" panose="020B0604030504040204"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2618927807"/>
                  </a:ext>
                </a:extLst>
              </a:tr>
            </a:tbl>
          </a:graphicData>
        </a:graphic>
      </p:graphicFrame>
      <p:graphicFrame>
        <p:nvGraphicFramePr>
          <p:cNvPr id="4" name="Tableau 3">
            <a:extLst>
              <a:ext uri="{FF2B5EF4-FFF2-40B4-BE49-F238E27FC236}">
                <a16:creationId xmlns:a16="http://schemas.microsoft.com/office/drawing/2014/main" id="{98C86248-C0AE-8AB7-278B-EA5427F74FD5}"/>
              </a:ext>
            </a:extLst>
          </p:cNvPr>
          <p:cNvGraphicFramePr>
            <a:graphicFrameLocks noGrp="1"/>
          </p:cNvGraphicFramePr>
          <p:nvPr>
            <p:extLst>
              <p:ext uri="{D42A27DB-BD31-4B8C-83A1-F6EECF244321}">
                <p14:modId xmlns:p14="http://schemas.microsoft.com/office/powerpoint/2010/main" val="2759300244"/>
              </p:ext>
            </p:extLst>
          </p:nvPr>
        </p:nvGraphicFramePr>
        <p:xfrm>
          <a:off x="681036" y="3689760"/>
          <a:ext cx="8543925" cy="1097280"/>
        </p:xfrm>
        <a:graphic>
          <a:graphicData uri="http://schemas.openxmlformats.org/drawingml/2006/table">
            <a:tbl>
              <a:tblPr/>
              <a:tblGrid>
                <a:gridCol w="8543925">
                  <a:extLst>
                    <a:ext uri="{9D8B030D-6E8A-4147-A177-3AD203B41FA5}">
                      <a16:colId xmlns:a16="http://schemas.microsoft.com/office/drawing/2014/main" val="1258209928"/>
                    </a:ext>
                  </a:extLst>
                </a:gridCol>
              </a:tblGrid>
              <a:tr h="0">
                <a:tc>
                  <a:txBody>
                    <a:bodyPr/>
                    <a:lstStyle/>
                    <a:p>
                      <a:br>
                        <a:rPr lang="el-GR" dirty="0">
                          <a:effectLst/>
                          <a:latin typeface="Symbol" pitchFamily="2" charset="2"/>
                        </a:rPr>
                      </a:br>
                      <a:endParaRPr lang="el-GR" dirty="0">
                        <a:effectLst/>
                        <a:latin typeface="Symbol" pitchFamily="2" charset="2"/>
                      </a:endParaRPr>
                    </a:p>
                    <a:p>
                      <a:br>
                        <a:rPr lang="fr-FR" dirty="0">
                          <a:effectLst/>
                          <a:latin typeface="Verdana" panose="020B0604030504040204" pitchFamily="34" charset="0"/>
                        </a:rPr>
                      </a:br>
                      <a:endParaRPr lang="fr-FR" dirty="0">
                        <a:effectLst/>
                        <a:latin typeface="Verdana" panose="020B0604030504040204"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670290359"/>
                  </a:ext>
                </a:extLst>
              </a:tr>
            </a:tbl>
          </a:graphicData>
        </a:graphic>
      </p:graphicFrame>
      <p:sp>
        <p:nvSpPr>
          <p:cNvPr id="6" name="ZoneTexte 5">
            <a:extLst>
              <a:ext uri="{FF2B5EF4-FFF2-40B4-BE49-F238E27FC236}">
                <a16:creationId xmlns:a16="http://schemas.microsoft.com/office/drawing/2014/main" id="{864EDE9E-A974-4933-AFE3-E3D3B5106DA0}"/>
              </a:ext>
            </a:extLst>
          </p:cNvPr>
          <p:cNvSpPr txBox="1"/>
          <p:nvPr/>
        </p:nvSpPr>
        <p:spPr>
          <a:xfrm>
            <a:off x="681035" y="1555249"/>
            <a:ext cx="8543925" cy="3747501"/>
          </a:xfrm>
          <a:prstGeom prst="rect">
            <a:avLst/>
          </a:prstGeom>
          <a:solidFill>
            <a:schemeClr val="accent4">
              <a:lumMod val="20000"/>
              <a:lumOff val="80000"/>
            </a:schemeClr>
          </a:solidFill>
        </p:spPr>
        <p:txBody>
          <a:bodyPr wrap="square">
            <a:spAutoFit/>
          </a:bodyPr>
          <a:lstStyle/>
          <a:p>
            <a:pPr>
              <a:lnSpc>
                <a:spcPct val="150000"/>
              </a:lnSpc>
            </a:pPr>
            <a:r>
              <a:rPr lang="fr-FR" sz="1600" dirty="0"/>
              <a:t>D1: Plan de communication (+ site web)</a:t>
            </a:r>
          </a:p>
          <a:p>
            <a:pPr>
              <a:lnSpc>
                <a:spcPct val="150000"/>
              </a:lnSpc>
            </a:pPr>
            <a:r>
              <a:rPr lang="fr-FR" sz="1600" dirty="0"/>
              <a:t>D2: Plan de Gestion des Données</a:t>
            </a:r>
          </a:p>
          <a:p>
            <a:pPr>
              <a:lnSpc>
                <a:spcPct val="150000"/>
              </a:lnSpc>
            </a:pPr>
            <a:r>
              <a:rPr lang="fr-FR" sz="1600" dirty="0"/>
              <a:t>D3: Rapport final du projet</a:t>
            </a:r>
          </a:p>
          <a:p>
            <a:pPr>
              <a:lnSpc>
                <a:spcPct val="150000"/>
              </a:lnSpc>
            </a:pPr>
            <a:r>
              <a:rPr lang="fr-FR" sz="1600" dirty="0"/>
              <a:t>D4: Rapport des ateliers sur la co-construction des pratiques innovantes </a:t>
            </a:r>
          </a:p>
          <a:p>
            <a:pPr>
              <a:lnSpc>
                <a:spcPct val="150000"/>
              </a:lnSpc>
            </a:pPr>
            <a:r>
              <a:rPr lang="fr-FR" sz="1600" dirty="0"/>
              <a:t>D5: Livrets sur les vers de terre et les lombricomposts</a:t>
            </a:r>
          </a:p>
          <a:p>
            <a:pPr>
              <a:lnSpc>
                <a:spcPct val="150000"/>
              </a:lnSpc>
            </a:pPr>
            <a:r>
              <a:rPr lang="fr-FR" sz="1600" dirty="0"/>
              <a:t>D6: Rapport de Master sur la perception paysanne sur les vers de terre, les lombricomposts, le changement climatique, le décorticage su riz</a:t>
            </a:r>
          </a:p>
          <a:p>
            <a:pPr>
              <a:lnSpc>
                <a:spcPct val="150000"/>
              </a:lnSpc>
            </a:pPr>
            <a:r>
              <a:rPr lang="fr-FR" sz="1600" dirty="0"/>
              <a:t>D7: Publication sur la perception paysanne des vers de terre et des lombricomposts</a:t>
            </a:r>
          </a:p>
          <a:p>
            <a:pPr>
              <a:lnSpc>
                <a:spcPct val="150000"/>
              </a:lnSpc>
            </a:pPr>
            <a:r>
              <a:rPr lang="fr-FR" sz="1600" dirty="0"/>
              <a:t>D8 : Différents mémoires de Master sur les essais au champ et au laboratoire</a:t>
            </a:r>
          </a:p>
          <a:p>
            <a:pPr>
              <a:lnSpc>
                <a:spcPct val="150000"/>
              </a:lnSpc>
            </a:pPr>
            <a:r>
              <a:rPr lang="fr-FR" sz="1600" dirty="0"/>
              <a:t>D9: Deux publications sur l’intérêt agronomique de manipuler les vers de terre et les lombricomposts</a:t>
            </a:r>
          </a:p>
        </p:txBody>
      </p:sp>
      <p:sp>
        <p:nvSpPr>
          <p:cNvPr id="7" name="ZoneTexte 6">
            <a:extLst>
              <a:ext uri="{FF2B5EF4-FFF2-40B4-BE49-F238E27FC236}">
                <a16:creationId xmlns:a16="http://schemas.microsoft.com/office/drawing/2014/main" id="{9128B6BE-D5A1-22BC-C782-702A7BEBDE38}"/>
              </a:ext>
            </a:extLst>
          </p:cNvPr>
          <p:cNvSpPr txBox="1"/>
          <p:nvPr/>
        </p:nvSpPr>
        <p:spPr>
          <a:xfrm>
            <a:off x="307621" y="290125"/>
            <a:ext cx="1309654" cy="461665"/>
          </a:xfrm>
          <a:prstGeom prst="rect">
            <a:avLst/>
          </a:prstGeom>
          <a:noFill/>
        </p:spPr>
        <p:txBody>
          <a:bodyPr wrap="none" rtlCol="0">
            <a:spAutoFit/>
          </a:bodyPr>
          <a:lstStyle/>
          <a:p>
            <a:r>
              <a:rPr lang="fr-FR" sz="2400" b="1" dirty="0"/>
              <a:t>Livrables</a:t>
            </a:r>
          </a:p>
        </p:txBody>
      </p:sp>
    </p:spTree>
    <p:extLst>
      <p:ext uri="{BB962C8B-B14F-4D97-AF65-F5344CB8AC3E}">
        <p14:creationId xmlns:p14="http://schemas.microsoft.com/office/powerpoint/2010/main" val="2237717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48A852C-8038-3F48-8B8A-2052EB09FF0B}"/>
              </a:ext>
            </a:extLst>
          </p:cNvPr>
          <p:cNvSpPr txBox="1"/>
          <p:nvPr/>
        </p:nvSpPr>
        <p:spPr>
          <a:xfrm>
            <a:off x="596347" y="543340"/>
            <a:ext cx="3185744" cy="461665"/>
          </a:xfrm>
          <a:prstGeom prst="rect">
            <a:avLst/>
          </a:prstGeom>
          <a:noFill/>
        </p:spPr>
        <p:txBody>
          <a:bodyPr wrap="none" rtlCol="0">
            <a:spAutoFit/>
          </a:bodyPr>
          <a:lstStyle/>
          <a:p>
            <a:r>
              <a:rPr lang="fr-FR" sz="2400" b="1" dirty="0"/>
              <a:t>Plan de communication</a:t>
            </a:r>
          </a:p>
        </p:txBody>
      </p:sp>
      <p:sp>
        <p:nvSpPr>
          <p:cNvPr id="5" name="ZoneTexte 4">
            <a:extLst>
              <a:ext uri="{FF2B5EF4-FFF2-40B4-BE49-F238E27FC236}">
                <a16:creationId xmlns:a16="http://schemas.microsoft.com/office/drawing/2014/main" id="{8961103F-68AA-0240-8DB3-FE5E775404E2}"/>
              </a:ext>
            </a:extLst>
          </p:cNvPr>
          <p:cNvSpPr txBox="1"/>
          <p:nvPr/>
        </p:nvSpPr>
        <p:spPr>
          <a:xfrm>
            <a:off x="1863375" y="5807925"/>
            <a:ext cx="3837431" cy="369332"/>
          </a:xfrm>
          <a:prstGeom prst="rect">
            <a:avLst/>
          </a:prstGeom>
          <a:noFill/>
        </p:spPr>
        <p:txBody>
          <a:bodyPr wrap="square" rtlCol="0">
            <a:spAutoFit/>
          </a:bodyPr>
          <a:lstStyle/>
          <a:p>
            <a:r>
              <a:rPr lang="fr-FR" b="1" dirty="0"/>
              <a:t>Fusionner avec le site web </a:t>
            </a:r>
            <a:r>
              <a:rPr lang="fr-FR" b="1" dirty="0" err="1"/>
              <a:t>SECuRE</a:t>
            </a:r>
            <a:endParaRPr lang="fr-FR" b="1" dirty="0"/>
          </a:p>
        </p:txBody>
      </p:sp>
      <p:pic>
        <p:nvPicPr>
          <p:cNvPr id="6" name="Image 5">
            <a:extLst>
              <a:ext uri="{FF2B5EF4-FFF2-40B4-BE49-F238E27FC236}">
                <a16:creationId xmlns:a16="http://schemas.microsoft.com/office/drawing/2014/main" id="{C0A50489-529B-D647-AC74-559C6DCEFA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4416" y="5322810"/>
            <a:ext cx="1079141" cy="1029879"/>
          </a:xfrm>
          <a:prstGeom prst="rect">
            <a:avLst/>
          </a:prstGeom>
        </p:spPr>
      </p:pic>
      <p:sp>
        <p:nvSpPr>
          <p:cNvPr id="2" name="Rectangle 1">
            <a:extLst>
              <a:ext uri="{FF2B5EF4-FFF2-40B4-BE49-F238E27FC236}">
                <a16:creationId xmlns:a16="http://schemas.microsoft.com/office/drawing/2014/main" id="{35158812-3DA8-9647-883D-40D8CBD0F987}"/>
              </a:ext>
            </a:extLst>
          </p:cNvPr>
          <p:cNvSpPr/>
          <p:nvPr/>
        </p:nvSpPr>
        <p:spPr>
          <a:xfrm>
            <a:off x="5360277" y="6352689"/>
            <a:ext cx="2236831" cy="338554"/>
          </a:xfrm>
          <a:prstGeom prst="rect">
            <a:avLst/>
          </a:prstGeom>
        </p:spPr>
        <p:txBody>
          <a:bodyPr wrap="none">
            <a:spAutoFit/>
          </a:bodyPr>
          <a:lstStyle/>
          <a:p>
            <a:r>
              <a:rPr lang="fr-FR" sz="1600" b="1" i="1" dirty="0">
                <a:solidFill>
                  <a:srgbClr val="0833F8"/>
                </a:solidFill>
              </a:rPr>
              <a:t>https://</a:t>
            </a:r>
            <a:r>
              <a:rPr lang="fr-FR" sz="1600" b="1" i="1" dirty="0" err="1">
                <a:solidFill>
                  <a:srgbClr val="0833F8"/>
                </a:solidFill>
              </a:rPr>
              <a:t>www.secure.mg</a:t>
            </a:r>
            <a:endParaRPr lang="fr-FR" sz="1600" b="1" i="1" dirty="0">
              <a:solidFill>
                <a:srgbClr val="0833F8"/>
              </a:solidFill>
            </a:endParaRPr>
          </a:p>
        </p:txBody>
      </p:sp>
      <p:sp>
        <p:nvSpPr>
          <p:cNvPr id="10" name="ZoneTexte 9">
            <a:extLst>
              <a:ext uri="{FF2B5EF4-FFF2-40B4-BE49-F238E27FC236}">
                <a16:creationId xmlns:a16="http://schemas.microsoft.com/office/drawing/2014/main" id="{6E513F03-4CB8-01FE-B379-CF4E86D6E51E}"/>
              </a:ext>
            </a:extLst>
          </p:cNvPr>
          <p:cNvSpPr txBox="1"/>
          <p:nvPr/>
        </p:nvSpPr>
        <p:spPr>
          <a:xfrm>
            <a:off x="821801" y="1371220"/>
            <a:ext cx="8229601" cy="3416320"/>
          </a:xfrm>
          <a:prstGeom prst="rect">
            <a:avLst/>
          </a:prstGeom>
          <a:noFill/>
        </p:spPr>
        <p:txBody>
          <a:bodyPr wrap="square">
            <a:spAutoFit/>
          </a:bodyPr>
          <a:lstStyle/>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Communication interne (au sein du projet) </a:t>
            </a:r>
          </a:p>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Communication externe vers différents publics, principalement :</a:t>
            </a:r>
          </a:p>
          <a:p>
            <a:pPr lvl="0"/>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kern="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Les agriculteurs :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rgbClr val="0833F8"/>
                </a:solidFill>
                <a:effectLst/>
                <a:latin typeface="Calibri" panose="020F0502020204030204" pitchFamily="34" charset="0"/>
                <a:ea typeface="Calibri" panose="020F0502020204030204" pitchFamily="34" charset="0"/>
                <a:cs typeface="Times New Roman" panose="02020603050405020304" pitchFamily="18" charset="0"/>
              </a:rPr>
              <a:t>(i) connaissance et utilisation des vers de terre présents dans les exploitations agricoles soit pour fertiliser les sols directement par inoculation, soit à travers la fabrication de lombricompost, </a:t>
            </a:r>
          </a:p>
          <a:p>
            <a:pPr lvl="0"/>
            <a:r>
              <a:rPr lang="fr-FR" dirty="0">
                <a:solidFill>
                  <a:srgbClr val="0833F8"/>
                </a:solidFill>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rgbClr val="0833F8"/>
                </a:solidFill>
                <a:effectLst/>
                <a:latin typeface="Calibri" panose="020F0502020204030204" pitchFamily="34" charset="0"/>
                <a:ea typeface="Calibri" panose="020F0502020204030204" pitchFamily="34" charset="0"/>
                <a:cs typeface="Times New Roman" panose="02020603050405020304" pitchFamily="18" charset="0"/>
              </a:rPr>
              <a:t>(ii) potentiel fertilisant et fabrication des lombricomposts à partir de biomasses végétales et d’espèces de vers de terre trouvées dans les exploitations, </a:t>
            </a:r>
          </a:p>
          <a:p>
            <a:pPr lvl="0"/>
            <a:r>
              <a:rPr lang="fr-FR" dirty="0">
                <a:solidFill>
                  <a:srgbClr val="0833F8"/>
                </a:solidFill>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rgbClr val="0833F8"/>
                </a:solidFill>
                <a:effectLst/>
                <a:latin typeface="Calibri" panose="020F0502020204030204" pitchFamily="34" charset="0"/>
                <a:ea typeface="Calibri" panose="020F0502020204030204" pitchFamily="34" charset="0"/>
                <a:cs typeface="Times New Roman" panose="02020603050405020304" pitchFamily="18" charset="0"/>
              </a:rPr>
              <a:t>(iii) OAD leur permettant de tester virtuellement ces pratiques avant de se lancer réellement sur leur parcelle. </a:t>
            </a:r>
          </a:p>
          <a:p>
            <a:pPr lvl="0"/>
            <a:r>
              <a:rPr lang="fr-FR" kern="100" dirty="0">
                <a:latin typeface="Calibri" panose="020F0502020204030204" pitchFamily="34" charset="0"/>
                <a:ea typeface="Calibri" panose="020F0502020204030204" pitchFamily="34" charset="0"/>
                <a:cs typeface="Times New Roman" panose="02020603050405020304" pitchFamily="18" charset="0"/>
              </a:rPr>
              <a:t>	</a:t>
            </a:r>
            <a:r>
              <a:rPr lang="fr-FR" b="1" kern="1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L</a:t>
            </a:r>
            <a:r>
              <a:rPr lang="fr-FR" sz="1800" b="1" kern="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es ONG et les décideurs :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solutions fondées sur la Nature</a:t>
            </a:r>
          </a:p>
          <a:p>
            <a:pPr lvl="0"/>
            <a:r>
              <a:rPr lang="fr-FR" kern="100" dirty="0">
                <a:latin typeface="Calibri" panose="020F0502020204030204" pitchFamily="34" charset="0"/>
                <a:ea typeface="Calibri" panose="020F0502020204030204" pitchFamily="34" charset="0"/>
                <a:cs typeface="Times New Roman" panose="02020603050405020304" pitchFamily="18" charset="0"/>
              </a:rPr>
              <a:t>	</a:t>
            </a:r>
            <a:r>
              <a:rPr lang="fr-FR" b="1" kern="1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L</a:t>
            </a:r>
            <a:r>
              <a:rPr lang="fr-FR" sz="1800" b="1" kern="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es scientifiques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agriculture durable, processus écologiques</a:t>
            </a:r>
          </a:p>
        </p:txBody>
      </p:sp>
    </p:spTree>
    <p:extLst>
      <p:ext uri="{BB962C8B-B14F-4D97-AF65-F5344CB8AC3E}">
        <p14:creationId xmlns:p14="http://schemas.microsoft.com/office/powerpoint/2010/main" val="1430048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EFA0F05-CA15-A8F9-85EB-476C04E05402}"/>
              </a:ext>
            </a:extLst>
          </p:cNvPr>
          <p:cNvSpPr txBox="1"/>
          <p:nvPr/>
        </p:nvSpPr>
        <p:spPr>
          <a:xfrm>
            <a:off x="4194204" y="2515552"/>
            <a:ext cx="3408434" cy="400110"/>
          </a:xfrm>
          <a:prstGeom prst="rect">
            <a:avLst/>
          </a:prstGeom>
          <a:solidFill>
            <a:srgbClr val="E6DFFF"/>
          </a:solidFill>
        </p:spPr>
        <p:txBody>
          <a:bodyPr wrap="none" rtlCol="0">
            <a:spAutoFit/>
          </a:bodyPr>
          <a:lstStyle/>
          <a:p>
            <a:r>
              <a:rPr lang="fr-FR" sz="2000" i="1" dirty="0"/>
              <a:t>Comité de Pilotage, 2 juin 2023</a:t>
            </a:r>
          </a:p>
        </p:txBody>
      </p:sp>
      <p:pic>
        <p:nvPicPr>
          <p:cNvPr id="7" name="Image 6">
            <a:extLst>
              <a:ext uri="{FF2B5EF4-FFF2-40B4-BE49-F238E27FC236}">
                <a16:creationId xmlns:a16="http://schemas.microsoft.com/office/drawing/2014/main" id="{FCAD1886-DDF3-ADAA-8137-0BCD10184D76}"/>
              </a:ext>
            </a:extLst>
          </p:cNvPr>
          <p:cNvPicPr>
            <a:picLocks noChangeAspect="1"/>
          </p:cNvPicPr>
          <p:nvPr/>
        </p:nvPicPr>
        <p:blipFill>
          <a:blip r:embed="rId2"/>
          <a:stretch>
            <a:fillRect/>
          </a:stretch>
        </p:blipFill>
        <p:spPr>
          <a:xfrm>
            <a:off x="1632031" y="2030368"/>
            <a:ext cx="1370479" cy="1370479"/>
          </a:xfrm>
          <a:prstGeom prst="rect">
            <a:avLst/>
          </a:prstGeom>
        </p:spPr>
      </p:pic>
      <p:sp>
        <p:nvSpPr>
          <p:cNvPr id="9" name="ZoneTexte 8">
            <a:extLst>
              <a:ext uri="{FF2B5EF4-FFF2-40B4-BE49-F238E27FC236}">
                <a16:creationId xmlns:a16="http://schemas.microsoft.com/office/drawing/2014/main" id="{BD5EF765-1CF6-9005-46B6-3E739DBEDFC2}"/>
              </a:ext>
            </a:extLst>
          </p:cNvPr>
          <p:cNvSpPr txBox="1"/>
          <p:nvPr/>
        </p:nvSpPr>
        <p:spPr>
          <a:xfrm>
            <a:off x="2488557" y="3942339"/>
            <a:ext cx="3718582" cy="523220"/>
          </a:xfrm>
          <a:prstGeom prst="rect">
            <a:avLst/>
          </a:prstGeom>
          <a:noFill/>
        </p:spPr>
        <p:txBody>
          <a:bodyPr wrap="none" rtlCol="0">
            <a:spAutoFit/>
          </a:bodyPr>
          <a:lstStyle/>
          <a:p>
            <a:r>
              <a:rPr lang="fr-FR" sz="2800" i="1" dirty="0"/>
              <a:t>Merci de votre attention</a:t>
            </a:r>
          </a:p>
        </p:txBody>
      </p:sp>
    </p:spTree>
    <p:extLst>
      <p:ext uri="{BB962C8B-B14F-4D97-AF65-F5344CB8AC3E}">
        <p14:creationId xmlns:p14="http://schemas.microsoft.com/office/powerpoint/2010/main" val="412823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0B4E642-6465-9744-BB64-5FABE7470225}"/>
              </a:ext>
            </a:extLst>
          </p:cNvPr>
          <p:cNvSpPr txBox="1"/>
          <p:nvPr/>
        </p:nvSpPr>
        <p:spPr>
          <a:xfrm>
            <a:off x="578565" y="696327"/>
            <a:ext cx="2441309" cy="369332"/>
          </a:xfrm>
          <a:prstGeom prst="rect">
            <a:avLst/>
          </a:prstGeom>
          <a:noFill/>
        </p:spPr>
        <p:txBody>
          <a:bodyPr wrap="none" rtlCol="0">
            <a:spAutoFit/>
          </a:bodyPr>
          <a:lstStyle/>
          <a:p>
            <a:r>
              <a:rPr lang="fr-FR" b="1" dirty="0"/>
              <a:t>Communication interne</a:t>
            </a:r>
          </a:p>
        </p:txBody>
      </p:sp>
      <p:graphicFrame>
        <p:nvGraphicFramePr>
          <p:cNvPr id="2" name="Tableau 1">
            <a:extLst>
              <a:ext uri="{FF2B5EF4-FFF2-40B4-BE49-F238E27FC236}">
                <a16:creationId xmlns:a16="http://schemas.microsoft.com/office/drawing/2014/main" id="{923A8CF1-9FD8-4BBE-C207-803AA8E6263B}"/>
              </a:ext>
            </a:extLst>
          </p:cNvPr>
          <p:cNvGraphicFramePr>
            <a:graphicFrameLocks noGrp="1"/>
          </p:cNvGraphicFramePr>
          <p:nvPr>
            <p:extLst>
              <p:ext uri="{D42A27DB-BD31-4B8C-83A1-F6EECF244321}">
                <p14:modId xmlns:p14="http://schemas.microsoft.com/office/powerpoint/2010/main" val="2221387065"/>
              </p:ext>
            </p:extLst>
          </p:nvPr>
        </p:nvGraphicFramePr>
        <p:xfrm>
          <a:off x="1423686" y="1551009"/>
          <a:ext cx="6771190" cy="4016414"/>
        </p:xfrm>
        <a:graphic>
          <a:graphicData uri="http://schemas.openxmlformats.org/drawingml/2006/table">
            <a:tbl>
              <a:tblPr firstRow="1" firstCol="1" bandRow="1">
                <a:tableStyleId>{5C22544A-7EE6-4342-B048-85BDC9FD1C3A}</a:tableStyleId>
              </a:tblPr>
              <a:tblGrid>
                <a:gridCol w="1162291">
                  <a:extLst>
                    <a:ext uri="{9D8B030D-6E8A-4147-A177-3AD203B41FA5}">
                      <a16:colId xmlns:a16="http://schemas.microsoft.com/office/drawing/2014/main" val="415187185"/>
                    </a:ext>
                  </a:extLst>
                </a:gridCol>
                <a:gridCol w="2119033">
                  <a:extLst>
                    <a:ext uri="{9D8B030D-6E8A-4147-A177-3AD203B41FA5}">
                      <a16:colId xmlns:a16="http://schemas.microsoft.com/office/drawing/2014/main" val="3884916504"/>
                    </a:ext>
                  </a:extLst>
                </a:gridCol>
                <a:gridCol w="1692985">
                  <a:extLst>
                    <a:ext uri="{9D8B030D-6E8A-4147-A177-3AD203B41FA5}">
                      <a16:colId xmlns:a16="http://schemas.microsoft.com/office/drawing/2014/main" val="3230940158"/>
                    </a:ext>
                  </a:extLst>
                </a:gridCol>
                <a:gridCol w="741475">
                  <a:extLst>
                    <a:ext uri="{9D8B030D-6E8A-4147-A177-3AD203B41FA5}">
                      <a16:colId xmlns:a16="http://schemas.microsoft.com/office/drawing/2014/main" val="1130620787"/>
                    </a:ext>
                  </a:extLst>
                </a:gridCol>
                <a:gridCol w="1055406">
                  <a:extLst>
                    <a:ext uri="{9D8B030D-6E8A-4147-A177-3AD203B41FA5}">
                      <a16:colId xmlns:a16="http://schemas.microsoft.com/office/drawing/2014/main" val="183459339"/>
                    </a:ext>
                  </a:extLst>
                </a:gridCol>
              </a:tblGrid>
              <a:tr h="191258">
                <a:tc gridSpan="5">
                  <a:txBody>
                    <a:bodyPr/>
                    <a:lstStyle/>
                    <a:p>
                      <a:r>
                        <a:rPr lang="fr-FR" sz="1000" kern="100">
                          <a:effectLst/>
                        </a:rPr>
                        <a:t>Calendrier des évènements de communication</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46835716"/>
                  </a:ext>
                </a:extLst>
              </a:tr>
              <a:tr h="382515">
                <a:tc>
                  <a:txBody>
                    <a:bodyPr/>
                    <a:lstStyle/>
                    <a:p>
                      <a:r>
                        <a:rPr lang="fr-FR" sz="1000" kern="100">
                          <a:effectLst/>
                        </a:rPr>
                        <a:t>Nom de l’évènement</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fr-FR" sz="1000" kern="100">
                          <a:effectLst/>
                        </a:rPr>
                        <a:t>Description</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fr-FR" sz="1000" kern="100">
                          <a:effectLst/>
                        </a:rPr>
                        <a:t>Finalité</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fr-FR" sz="1000" kern="100">
                          <a:effectLst/>
                        </a:rPr>
                        <a:t>Date</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fr-FR" sz="1000" kern="100">
                          <a:effectLst/>
                        </a:rPr>
                        <a:t>Récurrence</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696908"/>
                  </a:ext>
                </a:extLst>
              </a:tr>
              <a:tr h="1147547">
                <a:tc>
                  <a:txBody>
                    <a:bodyPr/>
                    <a:lstStyle/>
                    <a:p>
                      <a:r>
                        <a:rPr lang="fr-FR" sz="1000" kern="100">
                          <a:effectLst/>
                        </a:rPr>
                        <a:t>Séminaire de lancement</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fr-FR" sz="1000" kern="100">
                          <a:effectLst/>
                        </a:rPr>
                        <a:t>Tous les membres de l’équipe. Examen des activités de recherche, des risques et des défis, du plan de gestion des données, du plan de communication</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fr-FR" sz="1000" kern="100">
                          <a:effectLst/>
                        </a:rPr>
                        <a:t>Partager les objectifs et le calendrier du projet, les rôles et responsabilités de chacun(e)</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fr-FR" sz="1000" kern="100">
                          <a:effectLst/>
                        </a:rPr>
                        <a:t>11 janvier 2022</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fr-FR" sz="1000" kern="100">
                          <a:effectLst/>
                        </a:rPr>
                        <a:t>Début du projet</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6243227"/>
                  </a:ext>
                </a:extLst>
              </a:tr>
              <a:tr h="956289">
                <a:tc>
                  <a:txBody>
                    <a:bodyPr/>
                    <a:lstStyle/>
                    <a:p>
                      <a:r>
                        <a:rPr lang="fr-FR" sz="1000" kern="100">
                          <a:effectLst/>
                        </a:rPr>
                        <a:t>Réunions de tâches</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fr-FR" sz="1000" kern="100">
                          <a:effectLst/>
                        </a:rPr>
                        <a:t>Tous les membres impliqués dans la tâche, plus les coordinateurs du projet. Examen du bilan et des prévisions des tâches</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fr-FR" sz="1000" kern="100">
                          <a:effectLst/>
                        </a:rPr>
                        <a:t>Détailler les calendriers et les opérations à venir. Organiser les ateliers, les visites, les missions</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fr-FR" sz="1000" kern="100">
                          <a:effectLst/>
                        </a:rPr>
                        <a:t> </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fr-FR" sz="1000" kern="100">
                          <a:effectLst/>
                        </a:rPr>
                        <a:t>Très régulièrement (au moins une fois par mois)</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3957717"/>
                  </a:ext>
                </a:extLst>
              </a:tr>
              <a:tr h="1338805">
                <a:tc>
                  <a:txBody>
                    <a:bodyPr/>
                    <a:lstStyle/>
                    <a:p>
                      <a:r>
                        <a:rPr lang="fr-FR" sz="1000" kern="100">
                          <a:effectLst/>
                        </a:rPr>
                        <a:t>Réunion de projet</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fr-FR" sz="1000" kern="100">
                          <a:effectLst/>
                        </a:rPr>
                        <a:t>Tous les membres de l’équipe. Discussion sur l’ensemble du projet, son avancement, les difficultés rencontrées, les opérations à venir et à harmoniser</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fr-FR" sz="1000" kern="100">
                          <a:effectLst/>
                        </a:rPr>
                        <a:t>Échanger sur le projet : les réalisations, le bilan des mois passés. Établir le plan de recherche pour les mois à venir. Prévoir les étudiants, les missions, les ateliers</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fr-FR" sz="1000" kern="100">
                          <a:effectLst/>
                        </a:rPr>
                        <a:t>18 janvier 2023</a:t>
                      </a:r>
                      <a:endParaRPr lang="fr-FR"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fr-FR" sz="1000" kern="100" dirty="0">
                          <a:effectLst/>
                        </a:rPr>
                        <a:t>Une fois par an</a:t>
                      </a: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8513247"/>
                  </a:ext>
                </a:extLst>
              </a:tr>
            </a:tbl>
          </a:graphicData>
        </a:graphic>
      </p:graphicFrame>
    </p:spTree>
    <p:extLst>
      <p:ext uri="{BB962C8B-B14F-4D97-AF65-F5344CB8AC3E}">
        <p14:creationId xmlns:p14="http://schemas.microsoft.com/office/powerpoint/2010/main" val="101439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0B4E642-6465-9744-BB64-5FABE7470225}"/>
              </a:ext>
            </a:extLst>
          </p:cNvPr>
          <p:cNvSpPr txBox="1"/>
          <p:nvPr/>
        </p:nvSpPr>
        <p:spPr>
          <a:xfrm>
            <a:off x="196601" y="110496"/>
            <a:ext cx="4535601" cy="369332"/>
          </a:xfrm>
          <a:prstGeom prst="rect">
            <a:avLst/>
          </a:prstGeom>
          <a:noFill/>
        </p:spPr>
        <p:txBody>
          <a:bodyPr wrap="none" rtlCol="0">
            <a:spAutoFit/>
          </a:bodyPr>
          <a:lstStyle/>
          <a:p>
            <a:r>
              <a:rPr lang="fr-FR" b="1" dirty="0"/>
              <a:t>Communication externe : vers les agriculteurs</a:t>
            </a:r>
          </a:p>
        </p:txBody>
      </p:sp>
      <p:graphicFrame>
        <p:nvGraphicFramePr>
          <p:cNvPr id="3" name="Tableau 2">
            <a:extLst>
              <a:ext uri="{FF2B5EF4-FFF2-40B4-BE49-F238E27FC236}">
                <a16:creationId xmlns:a16="http://schemas.microsoft.com/office/drawing/2014/main" id="{7604EC02-A4B0-6573-FF6D-0C645C7C47D7}"/>
              </a:ext>
            </a:extLst>
          </p:cNvPr>
          <p:cNvGraphicFramePr>
            <a:graphicFrameLocks noGrp="1"/>
          </p:cNvGraphicFramePr>
          <p:nvPr>
            <p:extLst>
              <p:ext uri="{D42A27DB-BD31-4B8C-83A1-F6EECF244321}">
                <p14:modId xmlns:p14="http://schemas.microsoft.com/office/powerpoint/2010/main" val="2392121643"/>
              </p:ext>
            </p:extLst>
          </p:nvPr>
        </p:nvGraphicFramePr>
        <p:xfrm>
          <a:off x="381965" y="479829"/>
          <a:ext cx="9386570" cy="6322065"/>
        </p:xfrm>
        <a:graphic>
          <a:graphicData uri="http://schemas.openxmlformats.org/drawingml/2006/table">
            <a:tbl>
              <a:tblPr firstRow="1" firstCol="1" bandRow="1">
                <a:tableStyleId>{5C22544A-7EE6-4342-B048-85BDC9FD1C3A}</a:tableStyleId>
              </a:tblPr>
              <a:tblGrid>
                <a:gridCol w="1582728">
                  <a:extLst>
                    <a:ext uri="{9D8B030D-6E8A-4147-A177-3AD203B41FA5}">
                      <a16:colId xmlns:a16="http://schemas.microsoft.com/office/drawing/2014/main" val="1549483087"/>
                    </a:ext>
                  </a:extLst>
                </a:gridCol>
                <a:gridCol w="2606112">
                  <a:extLst>
                    <a:ext uri="{9D8B030D-6E8A-4147-A177-3AD203B41FA5}">
                      <a16:colId xmlns:a16="http://schemas.microsoft.com/office/drawing/2014/main" val="2895922682"/>
                    </a:ext>
                  </a:extLst>
                </a:gridCol>
                <a:gridCol w="2741806">
                  <a:extLst>
                    <a:ext uri="{9D8B030D-6E8A-4147-A177-3AD203B41FA5}">
                      <a16:colId xmlns:a16="http://schemas.microsoft.com/office/drawing/2014/main" val="3492399552"/>
                    </a:ext>
                  </a:extLst>
                </a:gridCol>
                <a:gridCol w="1082431">
                  <a:extLst>
                    <a:ext uri="{9D8B030D-6E8A-4147-A177-3AD203B41FA5}">
                      <a16:colId xmlns:a16="http://schemas.microsoft.com/office/drawing/2014/main" val="2390727251"/>
                    </a:ext>
                  </a:extLst>
                </a:gridCol>
                <a:gridCol w="1373493">
                  <a:extLst>
                    <a:ext uri="{9D8B030D-6E8A-4147-A177-3AD203B41FA5}">
                      <a16:colId xmlns:a16="http://schemas.microsoft.com/office/drawing/2014/main" val="959108536"/>
                    </a:ext>
                  </a:extLst>
                </a:gridCol>
              </a:tblGrid>
              <a:tr h="296811">
                <a:tc gridSpan="5">
                  <a:txBody>
                    <a:bodyPr/>
                    <a:lstStyle/>
                    <a:p>
                      <a:r>
                        <a:rPr lang="fr-FR" sz="900" kern="100" dirty="0">
                          <a:effectLst/>
                        </a:rPr>
                        <a:t>Calendrier des évènements de communication</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4712" marR="94712" marT="47356" marB="47356"/>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09765618"/>
                  </a:ext>
                </a:extLst>
              </a:tr>
              <a:tr h="238605">
                <a:tc>
                  <a:txBody>
                    <a:bodyPr/>
                    <a:lstStyle/>
                    <a:p>
                      <a:r>
                        <a:rPr lang="fr-FR" sz="900" kern="100" dirty="0">
                          <a:effectLst/>
                        </a:rPr>
                        <a:t>Nom de l’évènement</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Description</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Finalité</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Date</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Récurrence</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extLst>
                  <a:ext uri="{0D108BD9-81ED-4DB2-BD59-A6C34878D82A}">
                    <a16:rowId xmlns:a16="http://schemas.microsoft.com/office/drawing/2014/main" val="3526618251"/>
                  </a:ext>
                </a:extLst>
              </a:tr>
              <a:tr h="1108947">
                <a:tc>
                  <a:txBody>
                    <a:bodyPr/>
                    <a:lstStyle/>
                    <a:p>
                      <a:r>
                        <a:rPr lang="fr-FR" sz="900" kern="100" dirty="0">
                          <a:effectLst/>
                        </a:rPr>
                        <a:t>Atelier de formation</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dirty="0">
                          <a:effectLst/>
                        </a:rPr>
                        <a:t>Donner aux agriculteurs des éléments de connaissance concernant les vers de terre et les lombricomposts</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Partager des informations concernant les vers de terre ‘naturalisés à Madagascar’ et présents dans les exploitations agricoles, leur rôle et leurs usages en agriculture (inoculation, lombricompost). Partager des informations sur la fabrication des lombricomposts. Emmener les agriculteurs visiter des lombricompostières (autres agriculteurs et Amadese). Écouter les questions et remarques des agriculteurs</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23-24 mai</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Une fois en début de projet</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extLst>
                  <a:ext uri="{0D108BD9-81ED-4DB2-BD59-A6C34878D82A}">
                    <a16:rowId xmlns:a16="http://schemas.microsoft.com/office/drawing/2014/main" val="2634032924"/>
                  </a:ext>
                </a:extLst>
              </a:tr>
              <a:tr h="769812">
                <a:tc>
                  <a:txBody>
                    <a:bodyPr/>
                    <a:lstStyle/>
                    <a:p>
                      <a:r>
                        <a:rPr lang="fr-FR" sz="900" kern="100">
                          <a:effectLst/>
                        </a:rPr>
                        <a:t>Atelier de co-construction de pratiques innovantes</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dirty="0">
                          <a:effectLst/>
                        </a:rPr>
                        <a:t>Atelier participatif de réflexion (partagée par les agriculteurs, l’ONG </a:t>
                      </a:r>
                      <a:r>
                        <a:rPr lang="fr-FR" sz="900" kern="100" dirty="0" err="1">
                          <a:effectLst/>
                        </a:rPr>
                        <a:t>Amadese</a:t>
                      </a:r>
                      <a:r>
                        <a:rPr lang="fr-FR" sz="900" kern="100" dirty="0">
                          <a:effectLst/>
                        </a:rPr>
                        <a:t> et les scientifiques) sur de nouvelles pratiques de gestion de la fertilité, basées sur les vers de terre et les lombricomposts</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dirty="0">
                          <a:effectLst/>
                        </a:rPr>
                        <a:t>A partir des éléments partagés concernant les vers de terre et les lombricomposts, laisser les agriculteurs réfléchir et proposer de nouvelles pratiques de gestion de la fertilité basées sur les vers de terre et les lombricomposts</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4 octobre 2022</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Une fois avant la première saison culturale du riz pluvial (novembre 2022 – avril 2023)</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extLst>
                  <a:ext uri="{0D108BD9-81ED-4DB2-BD59-A6C34878D82A}">
                    <a16:rowId xmlns:a16="http://schemas.microsoft.com/office/drawing/2014/main" val="2618051721"/>
                  </a:ext>
                </a:extLst>
              </a:tr>
              <a:tr h="757692">
                <a:tc>
                  <a:txBody>
                    <a:bodyPr/>
                    <a:lstStyle/>
                    <a:p>
                      <a:r>
                        <a:rPr lang="fr-FR" sz="900" kern="100">
                          <a:effectLst/>
                        </a:rPr>
                        <a:t>Livret sur les vers de terre</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dirty="0">
                          <a:effectLst/>
                        </a:rPr>
                        <a:t>Diffuser des informations concernant les espèces de vers de terre utiles en agriculture</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dirty="0">
                          <a:effectLst/>
                        </a:rPr>
                        <a:t>Rédiger un livre (en malgache et en français) présentant les différentes espèces de vers de terre pouvant être rencontrées dans les exploitations agricoles des Hautes terres, leur rôle et utilisation en agriculture (inoculation ou fabrication de lombricompost)</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Printemps 2023</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Une fois</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extLst>
                  <a:ext uri="{0D108BD9-81ED-4DB2-BD59-A6C34878D82A}">
                    <a16:rowId xmlns:a16="http://schemas.microsoft.com/office/drawing/2014/main" val="1641247290"/>
                  </a:ext>
                </a:extLst>
              </a:tr>
              <a:tr h="769812">
                <a:tc>
                  <a:txBody>
                    <a:bodyPr/>
                    <a:lstStyle/>
                    <a:p>
                      <a:r>
                        <a:rPr lang="fr-FR" sz="900" kern="100">
                          <a:effectLst/>
                        </a:rPr>
                        <a:t>Livret sur les lombricomposts</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Diffuser des informations sur les différentes façons de fabriquer des lombricomposts, en utilisant préférentiellement les espèces rencontrées dans les exploitations (pas de coût)</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dirty="0">
                          <a:effectLst/>
                        </a:rPr>
                        <a:t>Rédiger un livre (en malgache) présentant les différentes manières de fabriquer des lombricomposts depuis des méthodes très simples aux méthodes les plus perfectionnées. Ce livre sera également très utile aux ONG partenaires.</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Mi-2023</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Une fois</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extLst>
                  <a:ext uri="{0D108BD9-81ED-4DB2-BD59-A6C34878D82A}">
                    <a16:rowId xmlns:a16="http://schemas.microsoft.com/office/drawing/2014/main" val="2458633112"/>
                  </a:ext>
                </a:extLst>
              </a:tr>
              <a:tr h="631410">
                <a:tc>
                  <a:txBody>
                    <a:bodyPr/>
                    <a:lstStyle/>
                    <a:p>
                      <a:r>
                        <a:rPr lang="fr-FR" sz="900" kern="100">
                          <a:effectLst/>
                        </a:rPr>
                        <a:t>Ateliers de co-construction de l’OAD CAMMISOL</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Atelier participatif visant à faire tester l’outil sur des tablettes tactiles par les agriculteurs : session I </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dirty="0">
                          <a:effectLst/>
                        </a:rPr>
                        <a:t>Récolter les critiques positives ou négatives et les voies d’amélioration nous permettant de continuer à améliorer l’outil. Cette version de l’outil ne comportera pas encore l’action du vers de terre sur le bio-fonctionnement du sol.</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dirty="0">
                          <a:effectLst/>
                        </a:rPr>
                        <a:t>8 février 2023</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Deux fois (une en milieu de projet et une en fin de projet)</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extLst>
                  <a:ext uri="{0D108BD9-81ED-4DB2-BD59-A6C34878D82A}">
                    <a16:rowId xmlns:a16="http://schemas.microsoft.com/office/drawing/2014/main" val="361948763"/>
                  </a:ext>
                </a:extLst>
              </a:tr>
              <a:tr h="501273">
                <a:tc>
                  <a:txBody>
                    <a:bodyPr/>
                    <a:lstStyle/>
                    <a:p>
                      <a:r>
                        <a:rPr lang="fr-FR" sz="900" kern="100">
                          <a:effectLst/>
                        </a:rPr>
                        <a:t>Ateliers de co-évaluation des pratiques de co-construction</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Faire une co-évaluation, par les scientifiques et les agriculteurs, des parcelles mises en place en novembre 2022 (qui seront récoltées en avril 2023)</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Échanges sur le terrain lors de la visite des essais, par les agriculteurs d’un même fokontany. Puis discussion et échanges en salle (atelier)</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dirty="0">
                          <a:effectLst/>
                        </a:rPr>
                        <a:t>Printemps</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dirty="0">
                          <a:effectLst/>
                        </a:rPr>
                        <a:t>Une fois en février 2023 et une fois en février 2024</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extLst>
                  <a:ext uri="{0D108BD9-81ED-4DB2-BD59-A6C34878D82A}">
                    <a16:rowId xmlns:a16="http://schemas.microsoft.com/office/drawing/2014/main" val="3472690063"/>
                  </a:ext>
                </a:extLst>
              </a:tr>
              <a:tr h="716103">
                <a:tc>
                  <a:txBody>
                    <a:bodyPr/>
                    <a:lstStyle/>
                    <a:p>
                      <a:r>
                        <a:rPr lang="fr-FR" sz="900" kern="100">
                          <a:effectLst/>
                        </a:rPr>
                        <a:t>Atelier de restitution des études sur les biomasses végétales et les communautés de vers de terre </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Présenter les résultats des premières études</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Présenter les résultats de l’étude menée dans les exploitations agricoles pour évaluer la biomasse végétale et les vers de terre d’intérêt disponibles dans les exploitations pour la réalisation de lombricomposts par les agriculteurs</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Mars 2023</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dirty="0">
                          <a:effectLst/>
                        </a:rPr>
                        <a:t>Une fois</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extLst>
                  <a:ext uri="{0D108BD9-81ED-4DB2-BD59-A6C34878D82A}">
                    <a16:rowId xmlns:a16="http://schemas.microsoft.com/office/drawing/2014/main" val="3561853014"/>
                  </a:ext>
                </a:extLst>
              </a:tr>
              <a:tr h="477210">
                <a:tc>
                  <a:txBody>
                    <a:bodyPr/>
                    <a:lstStyle/>
                    <a:p>
                      <a:r>
                        <a:rPr lang="fr-FR" sz="900" kern="100">
                          <a:effectLst/>
                        </a:rPr>
                        <a:t>Atelier final de restitution</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Échanger avec les agriculteurs et les ONG sur les résultats du projet</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Évaluer les réussites, les difficultés, les contraintes rencontrées par les agriculteurs</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a:effectLst/>
                        </a:rPr>
                        <a:t>Printemps 2024</a:t>
                      </a:r>
                      <a:endParaRPr lang="fr-F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tc>
                  <a:txBody>
                    <a:bodyPr/>
                    <a:lstStyle/>
                    <a:p>
                      <a:r>
                        <a:rPr lang="fr-FR" sz="900" kern="100" dirty="0">
                          <a:effectLst/>
                        </a:rPr>
                        <a:t>Une fois</a:t>
                      </a:r>
                      <a:endParaRPr lang="fr-F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768" marR="49768" marT="0" marB="0"/>
                </a:tc>
                <a:extLst>
                  <a:ext uri="{0D108BD9-81ED-4DB2-BD59-A6C34878D82A}">
                    <a16:rowId xmlns:a16="http://schemas.microsoft.com/office/drawing/2014/main" val="574087998"/>
                  </a:ext>
                </a:extLst>
              </a:tr>
            </a:tbl>
          </a:graphicData>
        </a:graphic>
      </p:graphicFrame>
    </p:spTree>
    <p:extLst>
      <p:ext uri="{BB962C8B-B14F-4D97-AF65-F5344CB8AC3E}">
        <p14:creationId xmlns:p14="http://schemas.microsoft.com/office/powerpoint/2010/main" val="413725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9D6AE4F-D8AD-3B49-B19F-5D199B0CECFD}"/>
              </a:ext>
            </a:extLst>
          </p:cNvPr>
          <p:cNvSpPr txBox="1"/>
          <p:nvPr/>
        </p:nvSpPr>
        <p:spPr>
          <a:xfrm>
            <a:off x="415957" y="2042284"/>
            <a:ext cx="8936182" cy="3200876"/>
          </a:xfrm>
          <a:prstGeom prst="rect">
            <a:avLst/>
          </a:prstGeom>
          <a:solidFill>
            <a:schemeClr val="accent4">
              <a:lumMod val="20000"/>
              <a:lumOff val="80000"/>
            </a:schemeClr>
          </a:solidFill>
        </p:spPr>
        <p:txBody>
          <a:bodyPr wrap="square" rtlCol="0">
            <a:spAutoFit/>
          </a:bodyPr>
          <a:lstStyle/>
          <a:p>
            <a:pPr algn="just"/>
            <a:r>
              <a:rPr lang="fr-FR" sz="2000" b="1" dirty="0"/>
              <a:t>Déroulé de la matinée</a:t>
            </a:r>
          </a:p>
          <a:p>
            <a:pPr algn="just"/>
            <a:endParaRPr lang="fr-FR" sz="2000" b="1" dirty="0"/>
          </a:p>
          <a:p>
            <a:r>
              <a:rPr lang="fr-F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Tour de table</a:t>
            </a:r>
          </a:p>
          <a:p>
            <a:r>
              <a:rPr lang="fr-F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FR"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Eric</a:t>
            </a:r>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et </a:t>
            </a:r>
            <a:r>
              <a:rPr lang="fr-FR"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Tantely</a:t>
            </a:r>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Présentation </a:t>
            </a:r>
            <a:r>
              <a:rPr lang="fr-F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 projet, rappel des objectifs 10’</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Présentation des activités 10h20-11h20</a:t>
            </a:r>
          </a:p>
          <a:p>
            <a:endParaRPr lang="fr-FR"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fr-FR"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FR"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Eric</a:t>
            </a:r>
            <a:r>
              <a:rPr lang="fr-FR" kern="0" dirty="0">
                <a:solidFill>
                  <a:srgbClr val="000000"/>
                </a:solidFill>
                <a:latin typeface="Calibri" panose="020F0502020204030204" pitchFamily="34" charset="0"/>
                <a:ea typeface="Calibri" panose="020F0502020204030204" pitchFamily="34" charset="0"/>
                <a:cs typeface="Calibri" panose="020F0502020204030204" pitchFamily="34" charset="0"/>
              </a:rPr>
              <a:t> et </a:t>
            </a:r>
            <a:r>
              <a:rPr lang="fr-FR"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Tantely</a:t>
            </a:r>
            <a:r>
              <a:rPr lang="fr-FR" kern="0" dirty="0">
                <a:solidFill>
                  <a:srgbClr val="000000"/>
                </a:solidFill>
                <a:latin typeface="Calibri" panose="020F0502020204030204" pitchFamily="34" charset="0"/>
                <a:ea typeface="Calibri" panose="020F0502020204030204" pitchFamily="34" charset="0"/>
                <a:cs typeface="Calibri" panose="020F0502020204030204" pitchFamily="34" charset="0"/>
              </a:rPr>
              <a:t> : Livrables et produits attendus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100" dirty="0">
                <a:effectLst/>
                <a:latin typeface="Calibri" panose="020F0502020204030204" pitchFamily="34" charset="0"/>
                <a:ea typeface="Calibri" panose="020F0502020204030204" pitchFamily="34" charset="0"/>
                <a:cs typeface="Calibri" panose="020F0502020204030204" pitchFamily="34"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100" dirty="0">
                <a:effectLst/>
                <a:latin typeface="Calibri" panose="020F0502020204030204" pitchFamily="34" charset="0"/>
                <a:ea typeface="Calibri" panose="020F0502020204030204" pitchFamily="34" charset="0"/>
                <a:cs typeface="Calibri" panose="020F0502020204030204" pitchFamily="34" charset="0"/>
              </a:rPr>
              <a:t>• Échanges avec le Comité 11h20-12h15</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DE727ECE-5DC2-56DE-267D-C1C3245A9325}"/>
              </a:ext>
            </a:extLst>
          </p:cNvPr>
          <p:cNvSpPr txBox="1"/>
          <p:nvPr/>
        </p:nvSpPr>
        <p:spPr>
          <a:xfrm>
            <a:off x="6497566" y="0"/>
            <a:ext cx="3408434" cy="400110"/>
          </a:xfrm>
          <a:prstGeom prst="rect">
            <a:avLst/>
          </a:prstGeom>
          <a:solidFill>
            <a:srgbClr val="E6DFFF"/>
          </a:solidFill>
        </p:spPr>
        <p:txBody>
          <a:bodyPr wrap="none" rtlCol="0">
            <a:spAutoFit/>
          </a:bodyPr>
          <a:lstStyle/>
          <a:p>
            <a:r>
              <a:rPr lang="fr-FR" sz="2000" i="1" dirty="0"/>
              <a:t>Comité de Pilotage, 2 juin 2023</a:t>
            </a:r>
          </a:p>
        </p:txBody>
      </p:sp>
      <p:pic>
        <p:nvPicPr>
          <p:cNvPr id="4" name="Image 3">
            <a:extLst>
              <a:ext uri="{FF2B5EF4-FFF2-40B4-BE49-F238E27FC236}">
                <a16:creationId xmlns:a16="http://schemas.microsoft.com/office/drawing/2014/main" id="{B77FC928-CDA0-960C-8A5A-4BEBE8DF0563}"/>
              </a:ext>
            </a:extLst>
          </p:cNvPr>
          <p:cNvPicPr>
            <a:picLocks noChangeAspect="1"/>
          </p:cNvPicPr>
          <p:nvPr/>
        </p:nvPicPr>
        <p:blipFill>
          <a:blip r:embed="rId2"/>
          <a:stretch>
            <a:fillRect/>
          </a:stretch>
        </p:blipFill>
        <p:spPr>
          <a:xfrm>
            <a:off x="0" y="-230336"/>
            <a:ext cx="1370479" cy="1370479"/>
          </a:xfrm>
          <a:prstGeom prst="rect">
            <a:avLst/>
          </a:prstGeom>
        </p:spPr>
      </p:pic>
    </p:spTree>
    <p:extLst>
      <p:ext uri="{BB962C8B-B14F-4D97-AF65-F5344CB8AC3E}">
        <p14:creationId xmlns:p14="http://schemas.microsoft.com/office/powerpoint/2010/main" val="3476632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0B4E642-6465-9744-BB64-5FABE7470225}"/>
              </a:ext>
            </a:extLst>
          </p:cNvPr>
          <p:cNvSpPr txBox="1"/>
          <p:nvPr/>
        </p:nvSpPr>
        <p:spPr>
          <a:xfrm>
            <a:off x="312347" y="233339"/>
            <a:ext cx="5091458" cy="369332"/>
          </a:xfrm>
          <a:prstGeom prst="rect">
            <a:avLst/>
          </a:prstGeom>
          <a:noFill/>
        </p:spPr>
        <p:txBody>
          <a:bodyPr wrap="none" rtlCol="0">
            <a:spAutoFit/>
          </a:bodyPr>
          <a:lstStyle/>
          <a:p>
            <a:r>
              <a:rPr lang="fr-FR" b="1" dirty="0"/>
              <a:t>Communication externe : vers les ONG et décideurs</a:t>
            </a:r>
          </a:p>
        </p:txBody>
      </p:sp>
      <p:graphicFrame>
        <p:nvGraphicFramePr>
          <p:cNvPr id="2" name="Tableau 1">
            <a:extLst>
              <a:ext uri="{FF2B5EF4-FFF2-40B4-BE49-F238E27FC236}">
                <a16:creationId xmlns:a16="http://schemas.microsoft.com/office/drawing/2014/main" id="{3F6CFE75-7711-8392-C2AB-D7A69508B677}"/>
              </a:ext>
            </a:extLst>
          </p:cNvPr>
          <p:cNvGraphicFramePr>
            <a:graphicFrameLocks noGrp="1"/>
          </p:cNvGraphicFramePr>
          <p:nvPr>
            <p:extLst>
              <p:ext uri="{D42A27DB-BD31-4B8C-83A1-F6EECF244321}">
                <p14:modId xmlns:p14="http://schemas.microsoft.com/office/powerpoint/2010/main" val="1083434831"/>
              </p:ext>
            </p:extLst>
          </p:nvPr>
        </p:nvGraphicFramePr>
        <p:xfrm>
          <a:off x="1250067" y="795925"/>
          <a:ext cx="7662439" cy="5595220"/>
        </p:xfrm>
        <a:graphic>
          <a:graphicData uri="http://schemas.openxmlformats.org/drawingml/2006/table">
            <a:tbl>
              <a:tblPr firstRow="1" firstCol="1" bandRow="1">
                <a:tableStyleId>{5C22544A-7EE6-4342-B048-85BDC9FD1C3A}</a:tableStyleId>
              </a:tblPr>
              <a:tblGrid>
                <a:gridCol w="1315276">
                  <a:extLst>
                    <a:ext uri="{9D8B030D-6E8A-4147-A177-3AD203B41FA5}">
                      <a16:colId xmlns:a16="http://schemas.microsoft.com/office/drawing/2014/main" val="3908755234"/>
                    </a:ext>
                  </a:extLst>
                </a:gridCol>
                <a:gridCol w="2397950">
                  <a:extLst>
                    <a:ext uri="{9D8B030D-6E8A-4147-A177-3AD203B41FA5}">
                      <a16:colId xmlns:a16="http://schemas.microsoft.com/office/drawing/2014/main" val="909278100"/>
                    </a:ext>
                  </a:extLst>
                </a:gridCol>
                <a:gridCol w="1915821">
                  <a:extLst>
                    <a:ext uri="{9D8B030D-6E8A-4147-A177-3AD203B41FA5}">
                      <a16:colId xmlns:a16="http://schemas.microsoft.com/office/drawing/2014/main" val="3025864429"/>
                    </a:ext>
                  </a:extLst>
                </a:gridCol>
                <a:gridCol w="839071">
                  <a:extLst>
                    <a:ext uri="{9D8B030D-6E8A-4147-A177-3AD203B41FA5}">
                      <a16:colId xmlns:a16="http://schemas.microsoft.com/office/drawing/2014/main" val="3508882572"/>
                    </a:ext>
                  </a:extLst>
                </a:gridCol>
                <a:gridCol w="1194321">
                  <a:extLst>
                    <a:ext uri="{9D8B030D-6E8A-4147-A177-3AD203B41FA5}">
                      <a16:colId xmlns:a16="http://schemas.microsoft.com/office/drawing/2014/main" val="1685366114"/>
                    </a:ext>
                  </a:extLst>
                </a:gridCol>
              </a:tblGrid>
              <a:tr h="300388">
                <a:tc gridSpan="5">
                  <a:txBody>
                    <a:bodyPr/>
                    <a:lstStyle/>
                    <a:p>
                      <a:r>
                        <a:rPr lang="fr-FR" sz="1100" kern="100">
                          <a:effectLst/>
                        </a:rPr>
                        <a:t>Calendrier des évènements de communication</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11922" marR="111922" marT="55961" marB="55961"/>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74198880"/>
                  </a:ext>
                </a:extLst>
              </a:tr>
              <a:tr h="314942">
                <a:tc>
                  <a:txBody>
                    <a:bodyPr/>
                    <a:lstStyle/>
                    <a:p>
                      <a:r>
                        <a:rPr lang="fr-FR" sz="1100" kern="100">
                          <a:effectLst/>
                        </a:rPr>
                        <a:t>Nom de l’évènement</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Description</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Finalité</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Date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Récurrence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extLst>
                  <a:ext uri="{0D108BD9-81ED-4DB2-BD59-A6C34878D82A}">
                    <a16:rowId xmlns:a16="http://schemas.microsoft.com/office/drawing/2014/main" val="1658610116"/>
                  </a:ext>
                </a:extLst>
              </a:tr>
              <a:tr h="1272407">
                <a:tc>
                  <a:txBody>
                    <a:bodyPr/>
                    <a:lstStyle/>
                    <a:p>
                      <a:r>
                        <a:rPr lang="fr-FR" sz="1100" kern="100">
                          <a:effectLst/>
                        </a:rPr>
                        <a:t>Séminaire sur les Solutions Fondées sur la Nature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Atelier réalisé avec les Ministères, les ONG et les scientifiques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Partager les connaissances sur les potentialités des vers de terre et des lombricomposts pour une agriculture durable et résiliente sur les Hautes Terres de Madagascar, comme une Solution Fondée sur la Nature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16 juin 2022</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Une fois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extLst>
                  <a:ext uri="{0D108BD9-81ED-4DB2-BD59-A6C34878D82A}">
                    <a16:rowId xmlns:a16="http://schemas.microsoft.com/office/drawing/2014/main" val="2355195476"/>
                  </a:ext>
                </a:extLst>
              </a:tr>
              <a:tr h="1130669">
                <a:tc>
                  <a:txBody>
                    <a:bodyPr/>
                    <a:lstStyle/>
                    <a:p>
                      <a:r>
                        <a:rPr lang="fr-FR" sz="1100" kern="100">
                          <a:effectLst/>
                        </a:rPr>
                        <a:t>Document de synthèse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A destination des ONG et décideurs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Publier un document (type Policy brief) décrivant l’intérêt à considérer les vers de terre et les lombricompost pour améliorer la durabilité et la résilience des agrosystèmes des Hautes Terres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Février 2023</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Une fois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extLst>
                  <a:ext uri="{0D108BD9-81ED-4DB2-BD59-A6C34878D82A}">
                    <a16:rowId xmlns:a16="http://schemas.microsoft.com/office/drawing/2014/main" val="1210747433"/>
                  </a:ext>
                </a:extLst>
              </a:tr>
              <a:tr h="1298176">
                <a:tc>
                  <a:txBody>
                    <a:bodyPr/>
                    <a:lstStyle/>
                    <a:p>
                      <a:r>
                        <a:rPr lang="fr-FR" sz="1100" kern="100">
                          <a:effectLst/>
                        </a:rPr>
                        <a:t>Atelier d’échange avec les ONG</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Scientifiques et ONG</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Discuter des pistes de recherche et des voies de développement autour de la fertilité des sols sur les Hautes Terres de Madagascar, , ainsi que des modalités de transfert de l’OAD CAMMISOL une fois l’outil opérationnel.</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 </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Plusieurs fois chaque année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extLst>
                  <a:ext uri="{0D108BD9-81ED-4DB2-BD59-A6C34878D82A}">
                    <a16:rowId xmlns:a16="http://schemas.microsoft.com/office/drawing/2014/main" val="3964475025"/>
                  </a:ext>
                </a:extLst>
              </a:tr>
              <a:tr h="1172545">
                <a:tc>
                  <a:txBody>
                    <a:bodyPr/>
                    <a:lstStyle/>
                    <a:p>
                      <a:r>
                        <a:rPr lang="fr-FR" sz="1100" kern="100">
                          <a:effectLst/>
                        </a:rPr>
                        <a:t>Réunion de fin de projet</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A destination des ONG et décideurs</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Atelier de restitution du projet Innov’Earth. Échanges sur les voies d’amélioration de la fertilité des sols des Hautes terres Malgaches, par des Solutions Fondées sur la Nature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a:effectLst/>
                        </a:rPr>
                        <a:t>Printemps 2024</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tc>
                  <a:txBody>
                    <a:bodyPr/>
                    <a:lstStyle/>
                    <a:p>
                      <a:r>
                        <a:rPr lang="fr-FR" sz="1100" kern="100" dirty="0">
                          <a:effectLst/>
                        </a:rPr>
                        <a:t>Une fois</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737" marR="55737" marT="0" marB="0"/>
                </a:tc>
                <a:extLst>
                  <a:ext uri="{0D108BD9-81ED-4DB2-BD59-A6C34878D82A}">
                    <a16:rowId xmlns:a16="http://schemas.microsoft.com/office/drawing/2014/main" val="4055259956"/>
                  </a:ext>
                </a:extLst>
              </a:tr>
            </a:tbl>
          </a:graphicData>
        </a:graphic>
      </p:graphicFrame>
    </p:spTree>
    <p:extLst>
      <p:ext uri="{BB962C8B-B14F-4D97-AF65-F5344CB8AC3E}">
        <p14:creationId xmlns:p14="http://schemas.microsoft.com/office/powerpoint/2010/main" val="1439783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0B4E642-6465-9744-BB64-5FABE7470225}"/>
              </a:ext>
            </a:extLst>
          </p:cNvPr>
          <p:cNvSpPr txBox="1"/>
          <p:nvPr/>
        </p:nvSpPr>
        <p:spPr>
          <a:xfrm>
            <a:off x="312347" y="233339"/>
            <a:ext cx="4612866" cy="369332"/>
          </a:xfrm>
          <a:prstGeom prst="rect">
            <a:avLst/>
          </a:prstGeom>
          <a:noFill/>
        </p:spPr>
        <p:txBody>
          <a:bodyPr wrap="none" rtlCol="0">
            <a:spAutoFit/>
          </a:bodyPr>
          <a:lstStyle/>
          <a:p>
            <a:r>
              <a:rPr lang="fr-FR" b="1" dirty="0"/>
              <a:t>Communication externe : vers les scientifiques</a:t>
            </a:r>
          </a:p>
        </p:txBody>
      </p:sp>
      <p:graphicFrame>
        <p:nvGraphicFramePr>
          <p:cNvPr id="3" name="Tableau 2">
            <a:extLst>
              <a:ext uri="{FF2B5EF4-FFF2-40B4-BE49-F238E27FC236}">
                <a16:creationId xmlns:a16="http://schemas.microsoft.com/office/drawing/2014/main" id="{EC0C1C0C-7E9D-B349-EB85-B3FD370854B7}"/>
              </a:ext>
            </a:extLst>
          </p:cNvPr>
          <p:cNvGraphicFramePr>
            <a:graphicFrameLocks noGrp="1"/>
          </p:cNvGraphicFramePr>
          <p:nvPr>
            <p:extLst>
              <p:ext uri="{D42A27DB-BD31-4B8C-83A1-F6EECF244321}">
                <p14:modId xmlns:p14="http://schemas.microsoft.com/office/powerpoint/2010/main" val="4037394828"/>
              </p:ext>
            </p:extLst>
          </p:nvPr>
        </p:nvGraphicFramePr>
        <p:xfrm>
          <a:off x="717630" y="1354238"/>
          <a:ext cx="8356923" cy="4235755"/>
        </p:xfrm>
        <a:graphic>
          <a:graphicData uri="http://schemas.openxmlformats.org/drawingml/2006/table">
            <a:tbl>
              <a:tblPr firstRow="1" firstCol="1" bandRow="1">
                <a:tableStyleId>{5C22544A-7EE6-4342-B048-85BDC9FD1C3A}</a:tableStyleId>
              </a:tblPr>
              <a:tblGrid>
                <a:gridCol w="1427557">
                  <a:extLst>
                    <a:ext uri="{9D8B030D-6E8A-4147-A177-3AD203B41FA5}">
                      <a16:colId xmlns:a16="http://schemas.microsoft.com/office/drawing/2014/main" val="65333108"/>
                    </a:ext>
                  </a:extLst>
                </a:gridCol>
                <a:gridCol w="2334216">
                  <a:extLst>
                    <a:ext uri="{9D8B030D-6E8A-4147-A177-3AD203B41FA5}">
                      <a16:colId xmlns:a16="http://schemas.microsoft.com/office/drawing/2014/main" val="3154716120"/>
                    </a:ext>
                  </a:extLst>
                </a:gridCol>
                <a:gridCol w="2534855">
                  <a:extLst>
                    <a:ext uri="{9D8B030D-6E8A-4147-A177-3AD203B41FA5}">
                      <a16:colId xmlns:a16="http://schemas.microsoft.com/office/drawing/2014/main" val="815341768"/>
                    </a:ext>
                  </a:extLst>
                </a:gridCol>
                <a:gridCol w="762768">
                  <a:extLst>
                    <a:ext uri="{9D8B030D-6E8A-4147-A177-3AD203B41FA5}">
                      <a16:colId xmlns:a16="http://schemas.microsoft.com/office/drawing/2014/main" val="1299511348"/>
                    </a:ext>
                  </a:extLst>
                </a:gridCol>
                <a:gridCol w="1297527">
                  <a:extLst>
                    <a:ext uri="{9D8B030D-6E8A-4147-A177-3AD203B41FA5}">
                      <a16:colId xmlns:a16="http://schemas.microsoft.com/office/drawing/2014/main" val="2841773465"/>
                    </a:ext>
                  </a:extLst>
                </a:gridCol>
              </a:tblGrid>
              <a:tr h="197832">
                <a:tc gridSpan="5">
                  <a:txBody>
                    <a:bodyPr/>
                    <a:lstStyle/>
                    <a:p>
                      <a:r>
                        <a:rPr lang="fr-FR" sz="1400" kern="100">
                          <a:effectLst/>
                        </a:rPr>
                        <a:t>Calendrier des évènements de communication</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118699" marR="118699" marT="59349" marB="59349"/>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154995968"/>
                  </a:ext>
                </a:extLst>
              </a:tr>
              <a:tr h="395663">
                <a:tc>
                  <a:txBody>
                    <a:bodyPr/>
                    <a:lstStyle/>
                    <a:p>
                      <a:r>
                        <a:rPr lang="fr-FR" sz="1400" kern="100">
                          <a:effectLst/>
                        </a:rPr>
                        <a:t>Nom de l’évènement</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89024" marR="89024" marT="0" marB="0"/>
                </a:tc>
                <a:tc>
                  <a:txBody>
                    <a:bodyPr/>
                    <a:lstStyle/>
                    <a:p>
                      <a:r>
                        <a:rPr lang="fr-FR" sz="1400" kern="100">
                          <a:effectLst/>
                        </a:rPr>
                        <a:t>Description</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89024" marR="89024" marT="0" marB="0"/>
                </a:tc>
                <a:tc>
                  <a:txBody>
                    <a:bodyPr/>
                    <a:lstStyle/>
                    <a:p>
                      <a:r>
                        <a:rPr lang="fr-FR" sz="1400" kern="100">
                          <a:effectLst/>
                        </a:rPr>
                        <a:t>Finalité</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89024" marR="89024" marT="0" marB="0"/>
                </a:tc>
                <a:tc>
                  <a:txBody>
                    <a:bodyPr/>
                    <a:lstStyle/>
                    <a:p>
                      <a:r>
                        <a:rPr lang="fr-FR" sz="1400" kern="100">
                          <a:effectLst/>
                        </a:rPr>
                        <a:t>Date</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89024" marR="89024" marT="0" marB="0"/>
                </a:tc>
                <a:tc>
                  <a:txBody>
                    <a:bodyPr/>
                    <a:lstStyle/>
                    <a:p>
                      <a:r>
                        <a:rPr lang="fr-FR" sz="1400" kern="100">
                          <a:effectLst/>
                        </a:rPr>
                        <a:t>Récurrence</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89024" marR="89024" marT="0" marB="0"/>
                </a:tc>
                <a:extLst>
                  <a:ext uri="{0D108BD9-81ED-4DB2-BD59-A6C34878D82A}">
                    <a16:rowId xmlns:a16="http://schemas.microsoft.com/office/drawing/2014/main" val="4197281056"/>
                  </a:ext>
                </a:extLst>
              </a:tr>
              <a:tr h="1949119">
                <a:tc>
                  <a:txBody>
                    <a:bodyPr/>
                    <a:lstStyle/>
                    <a:p>
                      <a:r>
                        <a:rPr lang="fr-FR" sz="1400" kern="100" dirty="0">
                          <a:effectLst/>
                        </a:rPr>
                        <a:t>Articles scientifiques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9024" marR="89024" marT="0" marB="0"/>
                </a:tc>
                <a:tc>
                  <a:txBody>
                    <a:bodyPr/>
                    <a:lstStyle/>
                    <a:p>
                      <a:r>
                        <a:rPr lang="fr-FR" sz="1400" kern="100">
                          <a:effectLst/>
                        </a:rPr>
                        <a:t>Articles scientifiques à destination des scientifiques intéressées par le développement d’une agriculture durable</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89024" marR="89024" marT="0" marB="0"/>
                </a:tc>
                <a:tc>
                  <a:txBody>
                    <a:bodyPr/>
                    <a:lstStyle/>
                    <a:p>
                      <a:r>
                        <a:rPr lang="fr-FR" sz="1400" kern="100">
                          <a:effectLst/>
                        </a:rPr>
                        <a:t>Rédiger des articles scientifiques, au niveau malgache (en français) dans une revue comme le Journal de l’Agroécologie, ou au niveau international (en anglais) dans des revues spécialisées en agronomie ou écologie des sols</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89024" marR="89024" marT="0" marB="0"/>
                </a:tc>
                <a:tc>
                  <a:txBody>
                    <a:bodyPr/>
                    <a:lstStyle/>
                    <a:p>
                      <a:r>
                        <a:rPr lang="fr-FR" sz="1400" kern="100">
                          <a:effectLst/>
                        </a:rPr>
                        <a:t> </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89024" marR="89024" marT="0" marB="0"/>
                </a:tc>
                <a:tc>
                  <a:txBody>
                    <a:bodyPr/>
                    <a:lstStyle/>
                    <a:p>
                      <a:r>
                        <a:rPr lang="fr-FR" sz="1400" kern="100">
                          <a:effectLst/>
                        </a:rPr>
                        <a:t>Au moins deux articles en français</a:t>
                      </a:r>
                    </a:p>
                    <a:p>
                      <a:r>
                        <a:rPr lang="fr-FR" sz="1400" kern="100">
                          <a:effectLst/>
                        </a:rPr>
                        <a:t>Au moins un article en anglais</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89024" marR="89024" marT="0" marB="0"/>
                </a:tc>
                <a:extLst>
                  <a:ext uri="{0D108BD9-81ED-4DB2-BD59-A6C34878D82A}">
                    <a16:rowId xmlns:a16="http://schemas.microsoft.com/office/drawing/2014/main" val="1805986577"/>
                  </a:ext>
                </a:extLst>
              </a:tr>
              <a:tr h="1527858">
                <a:tc>
                  <a:txBody>
                    <a:bodyPr/>
                    <a:lstStyle/>
                    <a:p>
                      <a:r>
                        <a:rPr lang="fr-FR" sz="1400" kern="100">
                          <a:effectLst/>
                        </a:rPr>
                        <a:t>Conférence internationale</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89024" marR="89024" marT="0" marB="0"/>
                </a:tc>
                <a:tc>
                  <a:txBody>
                    <a:bodyPr/>
                    <a:lstStyle/>
                    <a:p>
                      <a:r>
                        <a:rPr lang="fr-FR" sz="1400" kern="100">
                          <a:effectLst/>
                        </a:rPr>
                        <a:t>Participer à une conférence internationale</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89024" marR="89024" marT="0" marB="0"/>
                </a:tc>
                <a:tc>
                  <a:txBody>
                    <a:bodyPr/>
                    <a:lstStyle/>
                    <a:p>
                      <a:r>
                        <a:rPr lang="fr-FR" sz="1400" kern="100">
                          <a:effectLst/>
                        </a:rPr>
                        <a:t>Soumettre une communication orale ou un poster dans une conférence internationale traitant de la durabilité de l’agriculture, de la santé du sol, des lombricomposts…</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89024" marR="89024" marT="0" marB="0"/>
                </a:tc>
                <a:tc>
                  <a:txBody>
                    <a:bodyPr/>
                    <a:lstStyle/>
                    <a:p>
                      <a:r>
                        <a:rPr lang="fr-FR" sz="1400" kern="100">
                          <a:effectLst/>
                        </a:rPr>
                        <a:t> </a:t>
                      </a:r>
                      <a:endParaRPr lang="fr-FR"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89024" marR="89024" marT="0" marB="0"/>
                </a:tc>
                <a:tc>
                  <a:txBody>
                    <a:bodyPr/>
                    <a:lstStyle/>
                    <a:p>
                      <a:r>
                        <a:rPr lang="fr-FR" sz="1400" kern="100" dirty="0">
                          <a:effectLst/>
                        </a:rPr>
                        <a:t>Une fois</a:t>
                      </a:r>
                      <a:endParaRPr lang="fr-FR"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9024" marR="89024" marT="0" marB="0"/>
                </a:tc>
                <a:extLst>
                  <a:ext uri="{0D108BD9-81ED-4DB2-BD59-A6C34878D82A}">
                    <a16:rowId xmlns:a16="http://schemas.microsoft.com/office/drawing/2014/main" val="3066590289"/>
                  </a:ext>
                </a:extLst>
              </a:tr>
            </a:tbl>
          </a:graphicData>
        </a:graphic>
      </p:graphicFrame>
    </p:spTree>
    <p:extLst>
      <p:ext uri="{BB962C8B-B14F-4D97-AF65-F5344CB8AC3E}">
        <p14:creationId xmlns:p14="http://schemas.microsoft.com/office/powerpoint/2010/main" val="1765115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9D6AE4F-D8AD-3B49-B19F-5D199B0CECFD}"/>
              </a:ext>
            </a:extLst>
          </p:cNvPr>
          <p:cNvSpPr txBox="1"/>
          <p:nvPr/>
        </p:nvSpPr>
        <p:spPr>
          <a:xfrm>
            <a:off x="415957" y="742121"/>
            <a:ext cx="8936182" cy="400110"/>
          </a:xfrm>
          <a:prstGeom prst="rect">
            <a:avLst/>
          </a:prstGeom>
          <a:solidFill>
            <a:schemeClr val="accent4">
              <a:lumMod val="20000"/>
              <a:lumOff val="80000"/>
            </a:schemeClr>
          </a:solidFill>
        </p:spPr>
        <p:txBody>
          <a:bodyPr wrap="square" rtlCol="0">
            <a:spAutoFit/>
          </a:bodyPr>
          <a:lstStyle/>
          <a:p>
            <a:pPr algn="just"/>
            <a:r>
              <a:rPr lang="fr-FR" sz="2000" b="1" dirty="0">
                <a:solidFill>
                  <a:schemeClr val="accent6">
                    <a:lumMod val="75000"/>
                  </a:schemeClr>
                </a:solidFill>
              </a:rPr>
              <a:t>3- prenant en compte les vers de terre et les </a:t>
            </a:r>
            <a:r>
              <a:rPr lang="fr-FR" sz="2000" b="1" dirty="0" err="1">
                <a:solidFill>
                  <a:schemeClr val="accent6">
                    <a:lumMod val="75000"/>
                  </a:schemeClr>
                </a:solidFill>
              </a:rPr>
              <a:t>lombricomposts</a:t>
            </a:r>
            <a:endParaRPr lang="fr-FR" sz="2000" b="1" dirty="0">
              <a:solidFill>
                <a:schemeClr val="accent6">
                  <a:lumMod val="75000"/>
                </a:schemeClr>
              </a:solidFill>
            </a:endParaRPr>
          </a:p>
        </p:txBody>
      </p:sp>
      <p:sp>
        <p:nvSpPr>
          <p:cNvPr id="2" name="ZoneTexte 1">
            <a:extLst>
              <a:ext uri="{FF2B5EF4-FFF2-40B4-BE49-F238E27FC236}">
                <a16:creationId xmlns:a16="http://schemas.microsoft.com/office/drawing/2014/main" id="{79C1C9B4-DFA1-C74A-89B7-2DD27020E2FD}"/>
              </a:ext>
            </a:extLst>
          </p:cNvPr>
          <p:cNvSpPr txBox="1"/>
          <p:nvPr/>
        </p:nvSpPr>
        <p:spPr>
          <a:xfrm>
            <a:off x="91893" y="200509"/>
            <a:ext cx="2660215" cy="461665"/>
          </a:xfrm>
          <a:prstGeom prst="rect">
            <a:avLst/>
          </a:prstGeom>
          <a:noFill/>
        </p:spPr>
        <p:txBody>
          <a:bodyPr wrap="none" rtlCol="0">
            <a:spAutoFit/>
          </a:bodyPr>
          <a:lstStyle/>
          <a:p>
            <a:r>
              <a:rPr lang="fr-FR" sz="2400" b="1" dirty="0"/>
              <a:t>Retour sur le projet</a:t>
            </a:r>
          </a:p>
        </p:txBody>
      </p:sp>
      <p:sp>
        <p:nvSpPr>
          <p:cNvPr id="7" name="Rectangle 6">
            <a:extLst>
              <a:ext uri="{FF2B5EF4-FFF2-40B4-BE49-F238E27FC236}">
                <a16:creationId xmlns:a16="http://schemas.microsoft.com/office/drawing/2014/main" id="{8C4A620F-9B9E-B349-9875-A5984F06D3A0}"/>
              </a:ext>
            </a:extLst>
          </p:cNvPr>
          <p:cNvSpPr/>
          <p:nvPr/>
        </p:nvSpPr>
        <p:spPr>
          <a:xfrm>
            <a:off x="7383496" y="3808484"/>
            <a:ext cx="2575107" cy="3046988"/>
          </a:xfrm>
          <a:prstGeom prst="rect">
            <a:avLst/>
          </a:prstGeom>
          <a:solidFill>
            <a:schemeClr val="bg1">
              <a:lumMod val="85000"/>
            </a:schemeClr>
          </a:solidFill>
        </p:spPr>
        <p:txBody>
          <a:bodyPr wrap="square">
            <a:spAutoFit/>
          </a:bodyPr>
          <a:lstStyle/>
          <a:p>
            <a:pPr algn="ctr"/>
            <a:r>
              <a:rPr lang="fr-FR" sz="1600" b="1" dirty="0">
                <a:latin typeface="Arial" panose="020B0604020202020204" pitchFamily="34" charset="0"/>
                <a:cs typeface="Arial" panose="020B0604020202020204" pitchFamily="34" charset="0"/>
              </a:rPr>
              <a:t>L’amplitude de l’effet des vers de terre diffère selon les traits fonctionnels de chaque variété</a:t>
            </a:r>
          </a:p>
          <a:p>
            <a:pPr algn="ctr"/>
            <a:endParaRPr lang="fr-FR" sz="1600" b="1" dirty="0">
              <a:latin typeface="Arial" panose="020B0604020202020204" pitchFamily="34" charset="0"/>
              <a:cs typeface="Arial" panose="020B0604020202020204" pitchFamily="34" charset="0"/>
            </a:endParaRPr>
          </a:p>
          <a:p>
            <a:pPr algn="ctr"/>
            <a:r>
              <a:rPr lang="fr-FR" sz="1600" b="1" dirty="0">
                <a:latin typeface="Arial" panose="020B0604020202020204" pitchFamily="34" charset="0"/>
                <a:cs typeface="Arial" panose="020B0604020202020204" pitchFamily="34" charset="0"/>
              </a:rPr>
              <a:t>Mais surtout on a </a:t>
            </a:r>
            <a:r>
              <a:rPr lang="fr-FR" sz="1600" b="1" dirty="0">
                <a:solidFill>
                  <a:srgbClr val="FF0000"/>
                </a:solidFill>
                <a:latin typeface="Arial" panose="020B0604020202020204" pitchFamily="34" charset="0"/>
                <a:cs typeface="Arial" panose="020B0604020202020204" pitchFamily="34" charset="0"/>
              </a:rPr>
              <a:t>toujours un effet positif des vers de terre sur la croissance du riz </a:t>
            </a:r>
            <a:r>
              <a:rPr lang="fr-FR" sz="1600" b="1" dirty="0">
                <a:latin typeface="Arial" panose="020B0604020202020204" pitchFamily="34" charset="0"/>
                <a:cs typeface="Arial" panose="020B0604020202020204" pitchFamily="34" charset="0"/>
              </a:rPr>
              <a:t>(notamment sa nutrition en N et P)</a:t>
            </a:r>
          </a:p>
        </p:txBody>
      </p:sp>
      <p:pic>
        <p:nvPicPr>
          <p:cNvPr id="8" name="Image 7">
            <a:extLst>
              <a:ext uri="{FF2B5EF4-FFF2-40B4-BE49-F238E27FC236}">
                <a16:creationId xmlns:a16="http://schemas.microsoft.com/office/drawing/2014/main" id="{5663DB16-E8ED-B74E-9C49-D309C3D9EF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893" y="1272055"/>
            <a:ext cx="6967539" cy="5072857"/>
          </a:xfrm>
          <a:prstGeom prst="rect">
            <a:avLst/>
          </a:prstGeom>
        </p:spPr>
      </p:pic>
      <p:pic>
        <p:nvPicPr>
          <p:cNvPr id="9" name="Picture 3" descr="C:\Users\trapjean\Pictures\IMG_8533.JPG">
            <a:extLst>
              <a:ext uri="{FF2B5EF4-FFF2-40B4-BE49-F238E27FC236}">
                <a16:creationId xmlns:a16="http://schemas.microsoft.com/office/drawing/2014/main" id="{D47DBA27-F00E-FD4F-B6EB-8BB2F67B648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95663" y="1470286"/>
            <a:ext cx="1989612" cy="197662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6AF4283C-B1E4-B54C-9723-2869BC1E9E24}"/>
              </a:ext>
            </a:extLst>
          </p:cNvPr>
          <p:cNvSpPr txBox="1"/>
          <p:nvPr/>
        </p:nvSpPr>
        <p:spPr>
          <a:xfrm>
            <a:off x="7956975" y="3172652"/>
            <a:ext cx="364009" cy="307777"/>
          </a:xfrm>
          <a:prstGeom prst="rect">
            <a:avLst/>
          </a:prstGeom>
          <a:solidFill>
            <a:schemeClr val="bg1"/>
          </a:solidFill>
          <a:ln>
            <a:solidFill>
              <a:schemeClr val="tx1"/>
            </a:solidFill>
          </a:ln>
        </p:spPr>
        <p:txBody>
          <a:bodyPr wrap="square" rtlCol="0">
            <a:spAutoFit/>
          </a:bodyPr>
          <a:lstStyle/>
          <a:p>
            <a:r>
              <a:rPr lang="fr-FR" sz="1400" b="1" dirty="0">
                <a:latin typeface="Arial"/>
                <a:cs typeface="Arial"/>
              </a:rPr>
              <a:t>-V</a:t>
            </a:r>
          </a:p>
        </p:txBody>
      </p:sp>
      <p:sp>
        <p:nvSpPr>
          <p:cNvPr id="11" name="ZoneTexte 10">
            <a:extLst>
              <a:ext uri="{FF2B5EF4-FFF2-40B4-BE49-F238E27FC236}">
                <a16:creationId xmlns:a16="http://schemas.microsoft.com/office/drawing/2014/main" id="{9BB2A179-F58D-B648-B2E3-0EA1508E5F8D}"/>
              </a:ext>
            </a:extLst>
          </p:cNvPr>
          <p:cNvSpPr txBox="1"/>
          <p:nvPr/>
        </p:nvSpPr>
        <p:spPr>
          <a:xfrm>
            <a:off x="8802387" y="3172652"/>
            <a:ext cx="419444" cy="307777"/>
          </a:xfrm>
          <a:prstGeom prst="rect">
            <a:avLst/>
          </a:prstGeom>
          <a:solidFill>
            <a:schemeClr val="bg1"/>
          </a:solidFill>
          <a:ln>
            <a:solidFill>
              <a:schemeClr val="tx1"/>
            </a:solidFill>
          </a:ln>
        </p:spPr>
        <p:txBody>
          <a:bodyPr wrap="square" rtlCol="0">
            <a:spAutoFit/>
          </a:bodyPr>
          <a:lstStyle/>
          <a:p>
            <a:r>
              <a:rPr lang="fr-FR" sz="1400" b="1" dirty="0">
                <a:latin typeface="Arial"/>
                <a:cs typeface="Arial"/>
              </a:rPr>
              <a:t>+V</a:t>
            </a:r>
          </a:p>
        </p:txBody>
      </p:sp>
      <p:cxnSp>
        <p:nvCxnSpPr>
          <p:cNvPr id="12" name="Connecteur droit avec flèche 11">
            <a:extLst>
              <a:ext uri="{FF2B5EF4-FFF2-40B4-BE49-F238E27FC236}">
                <a16:creationId xmlns:a16="http://schemas.microsoft.com/office/drawing/2014/main" id="{726FE9CF-6E22-3B41-AC66-EFDC521C49BF}"/>
              </a:ext>
            </a:extLst>
          </p:cNvPr>
          <p:cNvCxnSpPr>
            <a:cxnSpLocks/>
          </p:cNvCxnSpPr>
          <p:nvPr/>
        </p:nvCxnSpPr>
        <p:spPr>
          <a:xfrm flipV="1">
            <a:off x="8069243" y="1634767"/>
            <a:ext cx="642082" cy="569468"/>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ZoneTexte 12">
            <a:extLst>
              <a:ext uri="{FF2B5EF4-FFF2-40B4-BE49-F238E27FC236}">
                <a16:creationId xmlns:a16="http://schemas.microsoft.com/office/drawing/2014/main" id="{10453E3B-C853-4B4F-A7BE-0BDA57930E4D}"/>
              </a:ext>
            </a:extLst>
          </p:cNvPr>
          <p:cNvSpPr txBox="1"/>
          <p:nvPr/>
        </p:nvSpPr>
        <p:spPr>
          <a:xfrm rot="16200000">
            <a:off x="8875209" y="2344833"/>
            <a:ext cx="1697131" cy="276999"/>
          </a:xfrm>
          <a:prstGeom prst="rect">
            <a:avLst/>
          </a:prstGeom>
          <a:noFill/>
        </p:spPr>
        <p:txBody>
          <a:bodyPr wrap="none" rtlCol="0">
            <a:spAutoFit/>
          </a:bodyPr>
          <a:lstStyle/>
          <a:p>
            <a:r>
              <a:rPr lang="fr-FR" sz="1200" b="1" dirty="0" err="1">
                <a:solidFill>
                  <a:srgbClr val="1639F4"/>
                </a:solidFill>
                <a:cs typeface="Arial" panose="020B0604020202020204" pitchFamily="34" charset="0"/>
              </a:rPr>
              <a:t>Ratsiatosika</a:t>
            </a:r>
            <a:r>
              <a:rPr lang="fr-FR" sz="1200" b="1" dirty="0">
                <a:solidFill>
                  <a:srgbClr val="1639F4"/>
                </a:solidFill>
                <a:cs typeface="Arial" panose="020B0604020202020204" pitchFamily="34" charset="0"/>
              </a:rPr>
              <a:t> et al., 2021</a:t>
            </a:r>
          </a:p>
        </p:txBody>
      </p:sp>
    </p:spTree>
    <p:extLst>
      <p:ext uri="{BB962C8B-B14F-4D97-AF65-F5344CB8AC3E}">
        <p14:creationId xmlns:p14="http://schemas.microsoft.com/office/powerpoint/2010/main" val="1792336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9D6AE4F-D8AD-3B49-B19F-5D199B0CECFD}"/>
              </a:ext>
            </a:extLst>
          </p:cNvPr>
          <p:cNvSpPr txBox="1"/>
          <p:nvPr/>
        </p:nvSpPr>
        <p:spPr>
          <a:xfrm>
            <a:off x="415957" y="742121"/>
            <a:ext cx="8936182" cy="400110"/>
          </a:xfrm>
          <a:prstGeom prst="rect">
            <a:avLst/>
          </a:prstGeom>
          <a:solidFill>
            <a:schemeClr val="accent4">
              <a:lumMod val="20000"/>
              <a:lumOff val="80000"/>
            </a:schemeClr>
          </a:solidFill>
        </p:spPr>
        <p:txBody>
          <a:bodyPr wrap="square" rtlCol="0">
            <a:spAutoFit/>
          </a:bodyPr>
          <a:lstStyle/>
          <a:p>
            <a:pPr algn="just"/>
            <a:r>
              <a:rPr lang="fr-FR" sz="2000" b="1" dirty="0">
                <a:solidFill>
                  <a:schemeClr val="accent6">
                    <a:lumMod val="75000"/>
                  </a:schemeClr>
                </a:solidFill>
              </a:rPr>
              <a:t>3- prenant en compte les vers de terre et les </a:t>
            </a:r>
            <a:r>
              <a:rPr lang="fr-FR" sz="2000" b="1" dirty="0" err="1">
                <a:solidFill>
                  <a:schemeClr val="accent6">
                    <a:lumMod val="75000"/>
                  </a:schemeClr>
                </a:solidFill>
              </a:rPr>
              <a:t>lombricomposts</a:t>
            </a:r>
            <a:endParaRPr lang="fr-FR" sz="2000" b="1" dirty="0">
              <a:solidFill>
                <a:schemeClr val="accent6">
                  <a:lumMod val="75000"/>
                </a:schemeClr>
              </a:solidFill>
            </a:endParaRPr>
          </a:p>
        </p:txBody>
      </p:sp>
      <p:sp>
        <p:nvSpPr>
          <p:cNvPr id="2" name="ZoneTexte 1">
            <a:extLst>
              <a:ext uri="{FF2B5EF4-FFF2-40B4-BE49-F238E27FC236}">
                <a16:creationId xmlns:a16="http://schemas.microsoft.com/office/drawing/2014/main" id="{79C1C9B4-DFA1-C74A-89B7-2DD27020E2FD}"/>
              </a:ext>
            </a:extLst>
          </p:cNvPr>
          <p:cNvSpPr txBox="1"/>
          <p:nvPr/>
        </p:nvSpPr>
        <p:spPr>
          <a:xfrm>
            <a:off x="91893" y="200509"/>
            <a:ext cx="2660215" cy="461665"/>
          </a:xfrm>
          <a:prstGeom prst="rect">
            <a:avLst/>
          </a:prstGeom>
          <a:noFill/>
        </p:spPr>
        <p:txBody>
          <a:bodyPr wrap="none" rtlCol="0">
            <a:spAutoFit/>
          </a:bodyPr>
          <a:lstStyle/>
          <a:p>
            <a:r>
              <a:rPr lang="fr-FR" sz="2400" b="1" dirty="0"/>
              <a:t>Retour sur le projet</a:t>
            </a:r>
          </a:p>
        </p:txBody>
      </p:sp>
      <p:sp>
        <p:nvSpPr>
          <p:cNvPr id="5" name="ZoneTexte 4">
            <a:extLst>
              <a:ext uri="{FF2B5EF4-FFF2-40B4-BE49-F238E27FC236}">
                <a16:creationId xmlns:a16="http://schemas.microsoft.com/office/drawing/2014/main" id="{D71F0DEE-3878-7149-AE1D-EF9E436F947A}"/>
              </a:ext>
            </a:extLst>
          </p:cNvPr>
          <p:cNvSpPr txBox="1"/>
          <p:nvPr/>
        </p:nvSpPr>
        <p:spPr>
          <a:xfrm>
            <a:off x="415957" y="1458871"/>
            <a:ext cx="8506691" cy="646331"/>
          </a:xfrm>
          <a:prstGeom prst="rect">
            <a:avLst/>
          </a:prstGeom>
          <a:noFill/>
        </p:spPr>
        <p:txBody>
          <a:bodyPr wrap="square" rtlCol="0">
            <a:spAutoFit/>
          </a:bodyPr>
          <a:lstStyle/>
          <a:p>
            <a:r>
              <a:rPr lang="fr-FR" dirty="0"/>
              <a:t>De nombreuses études scientifiques ont montré le potentiel agronomique des vers de terre et des </a:t>
            </a:r>
            <a:r>
              <a:rPr lang="fr-FR" dirty="0" err="1"/>
              <a:t>lombricomposts</a:t>
            </a:r>
            <a:endParaRPr lang="fr-FR" dirty="0"/>
          </a:p>
        </p:txBody>
      </p:sp>
      <p:grpSp>
        <p:nvGrpSpPr>
          <p:cNvPr id="8" name="Groupe 7">
            <a:extLst>
              <a:ext uri="{FF2B5EF4-FFF2-40B4-BE49-F238E27FC236}">
                <a16:creationId xmlns:a16="http://schemas.microsoft.com/office/drawing/2014/main" id="{F10540A4-2AC7-294C-A1B8-227AED59DDD6}"/>
              </a:ext>
            </a:extLst>
          </p:cNvPr>
          <p:cNvGrpSpPr/>
          <p:nvPr/>
        </p:nvGrpSpPr>
        <p:grpSpPr>
          <a:xfrm>
            <a:off x="5186896" y="2741913"/>
            <a:ext cx="4464788" cy="3480887"/>
            <a:chOff x="343842" y="1163884"/>
            <a:chExt cx="3869383" cy="3016691"/>
          </a:xfrm>
        </p:grpSpPr>
        <p:graphicFrame>
          <p:nvGraphicFramePr>
            <p:cNvPr id="9" name="Graphique 8">
              <a:extLst>
                <a:ext uri="{FF2B5EF4-FFF2-40B4-BE49-F238E27FC236}">
                  <a16:creationId xmlns:a16="http://schemas.microsoft.com/office/drawing/2014/main" id="{38E81011-1B76-CF4F-9766-2D5474EE15CA}"/>
                </a:ext>
              </a:extLst>
            </p:cNvPr>
            <p:cNvGraphicFramePr/>
            <p:nvPr>
              <p:extLst>
                <p:ext uri="{D42A27DB-BD31-4B8C-83A1-F6EECF244321}">
                  <p14:modId xmlns:p14="http://schemas.microsoft.com/office/powerpoint/2010/main" val="728740812"/>
                </p:ext>
              </p:extLst>
            </p:nvPr>
          </p:nvGraphicFramePr>
          <p:xfrm>
            <a:off x="343842" y="1163884"/>
            <a:ext cx="3869383" cy="2992049"/>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id="{115DEDCC-2211-974A-930C-EB9C5DFB5AA7}"/>
                </a:ext>
              </a:extLst>
            </p:cNvPr>
            <p:cNvSpPr txBox="1"/>
            <p:nvPr/>
          </p:nvSpPr>
          <p:spPr>
            <a:xfrm>
              <a:off x="1128713" y="3592682"/>
              <a:ext cx="1124071" cy="584775"/>
            </a:xfrm>
            <a:prstGeom prst="rect">
              <a:avLst/>
            </a:prstGeom>
            <a:noFill/>
          </p:spPr>
          <p:txBody>
            <a:bodyPr wrap="square" rtlCol="0">
              <a:spAutoFit/>
            </a:bodyPr>
            <a:lstStyle/>
            <a:p>
              <a:pPr algn="ctr"/>
              <a:r>
                <a:rPr lang="fr-FR" sz="1600" dirty="0">
                  <a:cs typeface="Arial" panose="020B0604020202020204" pitchFamily="34" charset="0"/>
                </a:rPr>
                <a:t>Sans vers de terre</a:t>
              </a:r>
            </a:p>
          </p:txBody>
        </p:sp>
        <p:sp>
          <p:nvSpPr>
            <p:cNvPr id="11" name="ZoneTexte 10">
              <a:extLst>
                <a:ext uri="{FF2B5EF4-FFF2-40B4-BE49-F238E27FC236}">
                  <a16:creationId xmlns:a16="http://schemas.microsoft.com/office/drawing/2014/main" id="{96D5BCE7-DFFA-6C44-AE67-E2CA44528040}"/>
                </a:ext>
              </a:extLst>
            </p:cNvPr>
            <p:cNvSpPr txBox="1"/>
            <p:nvPr/>
          </p:nvSpPr>
          <p:spPr>
            <a:xfrm>
              <a:off x="2771477" y="3595800"/>
              <a:ext cx="1170962" cy="584775"/>
            </a:xfrm>
            <a:prstGeom prst="rect">
              <a:avLst/>
            </a:prstGeom>
            <a:noFill/>
          </p:spPr>
          <p:txBody>
            <a:bodyPr wrap="square" rtlCol="0">
              <a:spAutoFit/>
            </a:bodyPr>
            <a:lstStyle/>
            <a:p>
              <a:pPr algn="ctr"/>
              <a:r>
                <a:rPr lang="fr-FR" sz="1600" dirty="0">
                  <a:cs typeface="Arial" panose="020B0604020202020204" pitchFamily="34" charset="0"/>
                </a:rPr>
                <a:t>Avec vers de terre</a:t>
              </a:r>
            </a:p>
          </p:txBody>
        </p:sp>
        <p:sp>
          <p:nvSpPr>
            <p:cNvPr id="12" name="ZoneTexte 11">
              <a:extLst>
                <a:ext uri="{FF2B5EF4-FFF2-40B4-BE49-F238E27FC236}">
                  <a16:creationId xmlns:a16="http://schemas.microsoft.com/office/drawing/2014/main" id="{0E452CDB-E245-6F44-81BE-7301F9697BAB}"/>
                </a:ext>
              </a:extLst>
            </p:cNvPr>
            <p:cNvSpPr txBox="1"/>
            <p:nvPr/>
          </p:nvSpPr>
          <p:spPr>
            <a:xfrm>
              <a:off x="2800152" y="1929719"/>
              <a:ext cx="1041367" cy="338554"/>
            </a:xfrm>
            <a:prstGeom prst="rect">
              <a:avLst/>
            </a:prstGeom>
            <a:noFill/>
          </p:spPr>
          <p:txBody>
            <a:bodyPr wrap="square" rtlCol="0">
              <a:spAutoFit/>
            </a:bodyPr>
            <a:lstStyle/>
            <a:p>
              <a:pPr algn="ctr"/>
              <a:r>
                <a:rPr lang="fr-FR" sz="1600" b="1" dirty="0">
                  <a:solidFill>
                    <a:srgbClr val="FF0000"/>
                  </a:solidFill>
                  <a:latin typeface="Book Antiqua" panose="02040602050305030304" pitchFamily="18" charset="0"/>
                  <a:cs typeface="Arial" panose="020B0604020202020204" pitchFamily="34" charset="0"/>
                </a:rPr>
                <a:t>+ 19%</a:t>
              </a:r>
            </a:p>
          </p:txBody>
        </p:sp>
      </p:grpSp>
      <p:grpSp>
        <p:nvGrpSpPr>
          <p:cNvPr id="13" name="Groupe 12">
            <a:extLst>
              <a:ext uri="{FF2B5EF4-FFF2-40B4-BE49-F238E27FC236}">
                <a16:creationId xmlns:a16="http://schemas.microsoft.com/office/drawing/2014/main" id="{4EDCE39A-2FB7-1A44-AF9B-32398E46B50D}"/>
              </a:ext>
            </a:extLst>
          </p:cNvPr>
          <p:cNvGrpSpPr/>
          <p:nvPr/>
        </p:nvGrpSpPr>
        <p:grpSpPr>
          <a:xfrm>
            <a:off x="442440" y="2762911"/>
            <a:ext cx="4201419" cy="3459890"/>
            <a:chOff x="4454921" y="1203151"/>
            <a:chExt cx="3641136" cy="2998494"/>
          </a:xfrm>
        </p:grpSpPr>
        <p:graphicFrame>
          <p:nvGraphicFramePr>
            <p:cNvPr id="14" name="Graphique 13">
              <a:extLst>
                <a:ext uri="{FF2B5EF4-FFF2-40B4-BE49-F238E27FC236}">
                  <a16:creationId xmlns:a16="http://schemas.microsoft.com/office/drawing/2014/main" id="{A234F480-88AE-D146-8602-EA64E396D433}"/>
                </a:ext>
              </a:extLst>
            </p:cNvPr>
            <p:cNvGraphicFramePr/>
            <p:nvPr>
              <p:extLst>
                <p:ext uri="{D42A27DB-BD31-4B8C-83A1-F6EECF244321}">
                  <p14:modId xmlns:p14="http://schemas.microsoft.com/office/powerpoint/2010/main" val="1667903710"/>
                </p:ext>
              </p:extLst>
            </p:nvPr>
          </p:nvGraphicFramePr>
          <p:xfrm>
            <a:off x="4454921" y="1203151"/>
            <a:ext cx="3641136" cy="2897362"/>
          </p:xfrm>
          <a:graphic>
            <a:graphicData uri="http://schemas.openxmlformats.org/drawingml/2006/chart">
              <c:chart xmlns:c="http://schemas.openxmlformats.org/drawingml/2006/chart" xmlns:r="http://schemas.openxmlformats.org/officeDocument/2006/relationships" r:id="rId3"/>
            </a:graphicData>
          </a:graphic>
        </p:graphicFrame>
        <p:sp>
          <p:nvSpPr>
            <p:cNvPr id="15" name="ZoneTexte 14">
              <a:extLst>
                <a:ext uri="{FF2B5EF4-FFF2-40B4-BE49-F238E27FC236}">
                  <a16:creationId xmlns:a16="http://schemas.microsoft.com/office/drawing/2014/main" id="{841A3B7F-9B40-994A-B3F3-D401BC7BA2D8}"/>
                </a:ext>
              </a:extLst>
            </p:cNvPr>
            <p:cNvSpPr txBox="1"/>
            <p:nvPr/>
          </p:nvSpPr>
          <p:spPr>
            <a:xfrm>
              <a:off x="5229364" y="3616869"/>
              <a:ext cx="1259388" cy="584775"/>
            </a:xfrm>
            <a:prstGeom prst="rect">
              <a:avLst/>
            </a:prstGeom>
            <a:noFill/>
          </p:spPr>
          <p:txBody>
            <a:bodyPr wrap="square" rtlCol="0">
              <a:spAutoFit/>
            </a:bodyPr>
            <a:lstStyle/>
            <a:p>
              <a:pPr algn="ctr"/>
              <a:r>
                <a:rPr lang="fr-FR" sz="1600" dirty="0">
                  <a:cs typeface="Arial" panose="020B0604020202020204" pitchFamily="34" charset="0"/>
                </a:rPr>
                <a:t>Sans vers de terre</a:t>
              </a:r>
            </a:p>
          </p:txBody>
        </p:sp>
        <p:sp>
          <p:nvSpPr>
            <p:cNvPr id="16" name="ZoneTexte 15">
              <a:extLst>
                <a:ext uri="{FF2B5EF4-FFF2-40B4-BE49-F238E27FC236}">
                  <a16:creationId xmlns:a16="http://schemas.microsoft.com/office/drawing/2014/main" id="{9917B933-78C4-E54B-AAF1-EF3E60B3ABDE}"/>
                </a:ext>
              </a:extLst>
            </p:cNvPr>
            <p:cNvSpPr txBox="1"/>
            <p:nvPr/>
          </p:nvSpPr>
          <p:spPr>
            <a:xfrm>
              <a:off x="6628434" y="3616870"/>
              <a:ext cx="1327941" cy="584775"/>
            </a:xfrm>
            <a:prstGeom prst="rect">
              <a:avLst/>
            </a:prstGeom>
            <a:noFill/>
          </p:spPr>
          <p:txBody>
            <a:bodyPr wrap="square" rtlCol="0">
              <a:spAutoFit/>
            </a:bodyPr>
            <a:lstStyle/>
            <a:p>
              <a:pPr algn="ctr"/>
              <a:r>
                <a:rPr lang="fr-FR" sz="1600" dirty="0">
                  <a:cs typeface="Arial" panose="020B0604020202020204" pitchFamily="34" charset="0"/>
                </a:rPr>
                <a:t>Avec vers de terre</a:t>
              </a:r>
            </a:p>
          </p:txBody>
        </p:sp>
        <p:sp>
          <p:nvSpPr>
            <p:cNvPr id="17" name="ZoneTexte 16">
              <a:extLst>
                <a:ext uri="{FF2B5EF4-FFF2-40B4-BE49-F238E27FC236}">
                  <a16:creationId xmlns:a16="http://schemas.microsoft.com/office/drawing/2014/main" id="{98225FB8-ECDA-CB45-A65F-9CDF3BAA8AF7}"/>
                </a:ext>
              </a:extLst>
            </p:cNvPr>
            <p:cNvSpPr txBox="1"/>
            <p:nvPr/>
          </p:nvSpPr>
          <p:spPr>
            <a:xfrm>
              <a:off x="6706999" y="2023527"/>
              <a:ext cx="1041367" cy="338554"/>
            </a:xfrm>
            <a:prstGeom prst="rect">
              <a:avLst/>
            </a:prstGeom>
            <a:noFill/>
          </p:spPr>
          <p:txBody>
            <a:bodyPr wrap="square" rtlCol="0">
              <a:spAutoFit/>
            </a:bodyPr>
            <a:lstStyle/>
            <a:p>
              <a:pPr algn="ctr"/>
              <a:r>
                <a:rPr lang="fr-FR" sz="1600" b="1" dirty="0">
                  <a:solidFill>
                    <a:srgbClr val="FF0000"/>
                  </a:solidFill>
                  <a:latin typeface="Book Antiqua" panose="02040602050305030304" pitchFamily="18" charset="0"/>
                  <a:cs typeface="Arial" panose="020B0604020202020204" pitchFamily="34" charset="0"/>
                </a:rPr>
                <a:t>+ 44%</a:t>
              </a:r>
            </a:p>
          </p:txBody>
        </p:sp>
        <p:pic>
          <p:nvPicPr>
            <p:cNvPr id="19" name="Image 18">
              <a:extLst>
                <a:ext uri="{FF2B5EF4-FFF2-40B4-BE49-F238E27FC236}">
                  <a16:creationId xmlns:a16="http://schemas.microsoft.com/office/drawing/2014/main" id="{E5AA8679-D477-2145-BD58-45E579EA1A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9915" y="2756655"/>
              <a:ext cx="487722" cy="280440"/>
            </a:xfrm>
            <a:prstGeom prst="rect">
              <a:avLst/>
            </a:prstGeom>
          </p:spPr>
        </p:pic>
      </p:grpSp>
      <p:sp>
        <p:nvSpPr>
          <p:cNvPr id="20" name="ZoneTexte 195">
            <a:extLst>
              <a:ext uri="{FF2B5EF4-FFF2-40B4-BE49-F238E27FC236}">
                <a16:creationId xmlns:a16="http://schemas.microsoft.com/office/drawing/2014/main" id="{B3C998CA-A876-3044-9986-C32DAA1E273F}"/>
              </a:ext>
            </a:extLst>
          </p:cNvPr>
          <p:cNvSpPr txBox="1">
            <a:spLocks noChangeArrowheads="1"/>
          </p:cNvSpPr>
          <p:nvPr/>
        </p:nvSpPr>
        <p:spPr bwMode="auto">
          <a:xfrm>
            <a:off x="1831296" y="2439344"/>
            <a:ext cx="6285054" cy="400110"/>
          </a:xfrm>
          <a:prstGeom prst="rect">
            <a:avLst/>
          </a:prstGeom>
          <a:solidFill>
            <a:srgbClr val="BEAED5"/>
          </a:solidFill>
          <a:ln>
            <a:noFill/>
          </a:ln>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fr-FR" altLang="fr-FR" sz="2000" b="1" i="1" dirty="0">
                <a:solidFill>
                  <a:srgbClr val="660066"/>
                </a:solidFill>
                <a:latin typeface="+mn-lt"/>
                <a:cs typeface="Arial" panose="020B0604020202020204" pitchFamily="34" charset="0"/>
              </a:rPr>
              <a:t>Conséquences de l’inoculation des vers de terre au champ</a:t>
            </a:r>
          </a:p>
        </p:txBody>
      </p:sp>
      <p:sp>
        <p:nvSpPr>
          <p:cNvPr id="21" name="ZoneTexte 20">
            <a:extLst>
              <a:ext uri="{FF2B5EF4-FFF2-40B4-BE49-F238E27FC236}">
                <a16:creationId xmlns:a16="http://schemas.microsoft.com/office/drawing/2014/main" id="{FAF6CC3F-1BC6-8748-B7F3-7F777326DAD7}"/>
              </a:ext>
            </a:extLst>
          </p:cNvPr>
          <p:cNvSpPr txBox="1"/>
          <p:nvPr/>
        </p:nvSpPr>
        <p:spPr>
          <a:xfrm rot="16200000">
            <a:off x="8877692" y="2917782"/>
            <a:ext cx="1697131" cy="276999"/>
          </a:xfrm>
          <a:prstGeom prst="rect">
            <a:avLst/>
          </a:prstGeom>
          <a:noFill/>
        </p:spPr>
        <p:txBody>
          <a:bodyPr wrap="none" rtlCol="0">
            <a:spAutoFit/>
          </a:bodyPr>
          <a:lstStyle/>
          <a:p>
            <a:r>
              <a:rPr lang="fr-FR" sz="1200" b="1" dirty="0" err="1">
                <a:solidFill>
                  <a:srgbClr val="1639F4"/>
                </a:solidFill>
                <a:cs typeface="Arial" panose="020B0604020202020204" pitchFamily="34" charset="0"/>
              </a:rPr>
              <a:t>Ratsiatosika</a:t>
            </a:r>
            <a:r>
              <a:rPr lang="fr-FR" sz="1200" b="1" dirty="0">
                <a:solidFill>
                  <a:srgbClr val="1639F4"/>
                </a:solidFill>
                <a:cs typeface="Arial" panose="020B0604020202020204" pitchFamily="34" charset="0"/>
              </a:rPr>
              <a:t> et al., 2021</a:t>
            </a:r>
          </a:p>
        </p:txBody>
      </p:sp>
    </p:spTree>
    <p:extLst>
      <p:ext uri="{BB962C8B-B14F-4D97-AF65-F5344CB8AC3E}">
        <p14:creationId xmlns:p14="http://schemas.microsoft.com/office/powerpoint/2010/main" val="188939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9D6AE4F-D8AD-3B49-B19F-5D199B0CECFD}"/>
              </a:ext>
            </a:extLst>
          </p:cNvPr>
          <p:cNvSpPr txBox="1"/>
          <p:nvPr/>
        </p:nvSpPr>
        <p:spPr>
          <a:xfrm>
            <a:off x="415957" y="742121"/>
            <a:ext cx="8936182" cy="400110"/>
          </a:xfrm>
          <a:prstGeom prst="rect">
            <a:avLst/>
          </a:prstGeom>
          <a:solidFill>
            <a:schemeClr val="accent4">
              <a:lumMod val="20000"/>
              <a:lumOff val="80000"/>
            </a:schemeClr>
          </a:solidFill>
        </p:spPr>
        <p:txBody>
          <a:bodyPr wrap="square" rtlCol="0">
            <a:spAutoFit/>
          </a:bodyPr>
          <a:lstStyle/>
          <a:p>
            <a:pPr algn="just"/>
            <a:r>
              <a:rPr lang="fr-FR" sz="2000" b="1" dirty="0">
                <a:solidFill>
                  <a:schemeClr val="accent6">
                    <a:lumMod val="75000"/>
                  </a:schemeClr>
                </a:solidFill>
              </a:rPr>
              <a:t>3- prenant en compte les vers de terre et les </a:t>
            </a:r>
            <a:r>
              <a:rPr lang="fr-FR" sz="2000" b="1" dirty="0" err="1">
                <a:solidFill>
                  <a:schemeClr val="accent6">
                    <a:lumMod val="75000"/>
                  </a:schemeClr>
                </a:solidFill>
              </a:rPr>
              <a:t>lombricomposts</a:t>
            </a:r>
            <a:endParaRPr lang="fr-FR" sz="2000" b="1" dirty="0">
              <a:solidFill>
                <a:schemeClr val="accent6">
                  <a:lumMod val="75000"/>
                </a:schemeClr>
              </a:solidFill>
            </a:endParaRPr>
          </a:p>
        </p:txBody>
      </p:sp>
      <p:sp>
        <p:nvSpPr>
          <p:cNvPr id="2" name="ZoneTexte 1">
            <a:extLst>
              <a:ext uri="{FF2B5EF4-FFF2-40B4-BE49-F238E27FC236}">
                <a16:creationId xmlns:a16="http://schemas.microsoft.com/office/drawing/2014/main" id="{79C1C9B4-DFA1-C74A-89B7-2DD27020E2FD}"/>
              </a:ext>
            </a:extLst>
          </p:cNvPr>
          <p:cNvSpPr txBox="1"/>
          <p:nvPr/>
        </p:nvSpPr>
        <p:spPr>
          <a:xfrm>
            <a:off x="91893" y="200509"/>
            <a:ext cx="2660215" cy="461665"/>
          </a:xfrm>
          <a:prstGeom prst="rect">
            <a:avLst/>
          </a:prstGeom>
          <a:noFill/>
        </p:spPr>
        <p:txBody>
          <a:bodyPr wrap="none" rtlCol="0">
            <a:spAutoFit/>
          </a:bodyPr>
          <a:lstStyle/>
          <a:p>
            <a:r>
              <a:rPr lang="fr-FR" sz="2400" b="1" dirty="0"/>
              <a:t>Retour sur le projet</a:t>
            </a:r>
          </a:p>
        </p:txBody>
      </p:sp>
      <p:graphicFrame>
        <p:nvGraphicFramePr>
          <p:cNvPr id="21" name="Chart 112">
            <a:extLst>
              <a:ext uri="{FF2B5EF4-FFF2-40B4-BE49-F238E27FC236}">
                <a16:creationId xmlns:a16="http://schemas.microsoft.com/office/drawing/2014/main" id="{0AD09247-1C04-9B4E-A827-A73ACF20F1DF}"/>
              </a:ext>
            </a:extLst>
          </p:cNvPr>
          <p:cNvGraphicFramePr/>
          <p:nvPr>
            <p:extLst>
              <p:ext uri="{D42A27DB-BD31-4B8C-83A1-F6EECF244321}">
                <p14:modId xmlns:p14="http://schemas.microsoft.com/office/powerpoint/2010/main" val="362472061"/>
              </p:ext>
            </p:extLst>
          </p:nvPr>
        </p:nvGraphicFramePr>
        <p:xfrm>
          <a:off x="1109669" y="2123164"/>
          <a:ext cx="7837398" cy="4144064"/>
        </p:xfrm>
        <a:graphic>
          <a:graphicData uri="http://schemas.openxmlformats.org/drawingml/2006/chart">
            <c:chart xmlns:c="http://schemas.openxmlformats.org/drawingml/2006/chart" xmlns:r="http://schemas.openxmlformats.org/officeDocument/2006/relationships" r:id="rId2"/>
          </a:graphicData>
        </a:graphic>
      </p:graphicFrame>
      <p:sp>
        <p:nvSpPr>
          <p:cNvPr id="42" name="ZoneTexte 41">
            <a:extLst>
              <a:ext uri="{FF2B5EF4-FFF2-40B4-BE49-F238E27FC236}">
                <a16:creationId xmlns:a16="http://schemas.microsoft.com/office/drawing/2014/main" id="{DA139B27-9A39-8341-830A-CF8FFFCF010D}"/>
              </a:ext>
            </a:extLst>
          </p:cNvPr>
          <p:cNvSpPr txBox="1"/>
          <p:nvPr/>
        </p:nvSpPr>
        <p:spPr>
          <a:xfrm>
            <a:off x="285856" y="2010712"/>
            <a:ext cx="5976399" cy="646331"/>
          </a:xfrm>
          <a:prstGeom prst="rect">
            <a:avLst/>
          </a:prstGeom>
          <a:solidFill>
            <a:schemeClr val="bg1"/>
          </a:solidFill>
        </p:spPr>
        <p:txBody>
          <a:bodyPr wrap="square" rtlCol="0">
            <a:spAutoFit/>
          </a:bodyPr>
          <a:lstStyle/>
          <a:p>
            <a:r>
              <a:rPr lang="fr-FR" dirty="0" err="1">
                <a:solidFill>
                  <a:srgbClr val="FF0000"/>
                </a:solidFill>
              </a:rPr>
              <a:t>Fum</a:t>
            </a:r>
            <a:r>
              <a:rPr lang="fr-FR" dirty="0">
                <a:solidFill>
                  <a:srgbClr val="FF0000"/>
                </a:solidFill>
              </a:rPr>
              <a:t>=</a:t>
            </a:r>
            <a:r>
              <a:rPr lang="fr-FR" dirty="0" err="1">
                <a:solidFill>
                  <a:srgbClr val="FF0000"/>
                </a:solidFill>
              </a:rPr>
              <a:t>Manure</a:t>
            </a:r>
            <a:r>
              <a:rPr lang="fr-FR" dirty="0">
                <a:solidFill>
                  <a:srgbClr val="FF0000"/>
                </a:solidFill>
              </a:rPr>
              <a:t>, BP=</a:t>
            </a:r>
            <a:r>
              <a:rPr lang="fr-FR" dirty="0" err="1">
                <a:solidFill>
                  <a:srgbClr val="FF0000"/>
                </a:solidFill>
              </a:rPr>
              <a:t>Manure+Rice</a:t>
            </a:r>
            <a:r>
              <a:rPr lang="fr-FR" dirty="0">
                <a:solidFill>
                  <a:srgbClr val="FF0000"/>
                </a:solidFill>
              </a:rPr>
              <a:t> </a:t>
            </a:r>
            <a:r>
              <a:rPr lang="fr-FR" dirty="0" err="1">
                <a:solidFill>
                  <a:srgbClr val="FF0000"/>
                </a:solidFill>
              </a:rPr>
              <a:t>Straw</a:t>
            </a:r>
            <a:r>
              <a:rPr lang="fr-FR" dirty="0">
                <a:solidFill>
                  <a:srgbClr val="FF0000"/>
                </a:solidFill>
              </a:rPr>
              <a:t>, </a:t>
            </a:r>
            <a:r>
              <a:rPr lang="fr-FR" dirty="0" err="1">
                <a:solidFill>
                  <a:srgbClr val="FF0000"/>
                </a:solidFill>
              </a:rPr>
              <a:t>Jac</a:t>
            </a:r>
            <a:r>
              <a:rPr lang="fr-FR" dirty="0">
                <a:solidFill>
                  <a:srgbClr val="FF0000"/>
                </a:solidFill>
              </a:rPr>
              <a:t>=Water </a:t>
            </a:r>
            <a:r>
              <a:rPr lang="fr-FR" dirty="0" err="1">
                <a:solidFill>
                  <a:srgbClr val="FF0000"/>
                </a:solidFill>
              </a:rPr>
              <a:t>Hyacinth</a:t>
            </a:r>
            <a:r>
              <a:rPr lang="fr-FR" dirty="0">
                <a:solidFill>
                  <a:srgbClr val="FF0000"/>
                </a:solidFill>
              </a:rPr>
              <a:t>, Ban=Banana, </a:t>
            </a:r>
            <a:r>
              <a:rPr lang="fr-FR" dirty="0" err="1">
                <a:solidFill>
                  <a:srgbClr val="FF0000"/>
                </a:solidFill>
              </a:rPr>
              <a:t>Dech</a:t>
            </a:r>
            <a:r>
              <a:rPr lang="fr-FR" dirty="0">
                <a:solidFill>
                  <a:srgbClr val="FF0000"/>
                </a:solidFill>
              </a:rPr>
              <a:t>=</a:t>
            </a:r>
            <a:r>
              <a:rPr lang="fr-FR" dirty="0" err="1">
                <a:solidFill>
                  <a:srgbClr val="FF0000"/>
                </a:solidFill>
              </a:rPr>
              <a:t>Household</a:t>
            </a:r>
            <a:r>
              <a:rPr lang="fr-FR" dirty="0">
                <a:solidFill>
                  <a:srgbClr val="FF0000"/>
                </a:solidFill>
              </a:rPr>
              <a:t> </a:t>
            </a:r>
            <a:r>
              <a:rPr lang="fr-FR" dirty="0" err="1">
                <a:solidFill>
                  <a:srgbClr val="FF0000"/>
                </a:solidFill>
              </a:rPr>
              <a:t>waste</a:t>
            </a:r>
            <a:r>
              <a:rPr lang="fr-FR" dirty="0">
                <a:solidFill>
                  <a:srgbClr val="FF0000"/>
                </a:solidFill>
              </a:rPr>
              <a:t>, MO= All </a:t>
            </a:r>
            <a:r>
              <a:rPr lang="fr-FR" dirty="0" err="1">
                <a:solidFill>
                  <a:srgbClr val="FF0000"/>
                </a:solidFill>
              </a:rPr>
              <a:t>matters</a:t>
            </a:r>
            <a:r>
              <a:rPr lang="fr-FR" dirty="0">
                <a:solidFill>
                  <a:srgbClr val="FF0000"/>
                </a:solidFill>
              </a:rPr>
              <a:t> mixed</a:t>
            </a:r>
          </a:p>
        </p:txBody>
      </p:sp>
      <p:sp>
        <p:nvSpPr>
          <p:cNvPr id="43" name="Rectangle 42">
            <a:extLst>
              <a:ext uri="{FF2B5EF4-FFF2-40B4-BE49-F238E27FC236}">
                <a16:creationId xmlns:a16="http://schemas.microsoft.com/office/drawing/2014/main" id="{E5FB63BB-C94B-8D41-AF49-B63C16A2595D}"/>
              </a:ext>
            </a:extLst>
          </p:cNvPr>
          <p:cNvSpPr/>
          <p:nvPr/>
        </p:nvSpPr>
        <p:spPr>
          <a:xfrm>
            <a:off x="1968651" y="1253306"/>
            <a:ext cx="7798804" cy="646331"/>
          </a:xfrm>
          <a:prstGeom prst="rect">
            <a:avLst/>
          </a:prstGeom>
          <a:solidFill>
            <a:schemeClr val="accent3">
              <a:lumMod val="20000"/>
              <a:lumOff val="80000"/>
            </a:schemeClr>
          </a:solidFill>
          <a:ln>
            <a:solidFill>
              <a:schemeClr val="tx1"/>
            </a:solidFill>
          </a:ln>
        </p:spPr>
        <p:txBody>
          <a:bodyPr wrap="square">
            <a:spAutoFit/>
          </a:bodyPr>
          <a:lstStyle/>
          <a:p>
            <a:pPr marL="285750" indent="-285750">
              <a:buFontTx/>
              <a:buChar char="-"/>
            </a:pPr>
            <a:r>
              <a:rPr lang="fr-FR" dirty="0">
                <a:latin typeface="Arial"/>
                <a:cs typeface="Arial"/>
              </a:rPr>
              <a:t>Croissance du riz améliorée en présence de lombricomposts / témoins</a:t>
            </a:r>
          </a:p>
          <a:p>
            <a:pPr marL="285750" indent="-285750">
              <a:buFontTx/>
              <a:buChar char="-"/>
            </a:pPr>
            <a:r>
              <a:rPr lang="fr-FR" dirty="0">
                <a:latin typeface="Arial"/>
                <a:cs typeface="Arial"/>
              </a:rPr>
              <a:t>Intérêt plus important des mélanges organiques et de la jacinthe d’eau</a:t>
            </a:r>
          </a:p>
        </p:txBody>
      </p:sp>
      <p:sp>
        <p:nvSpPr>
          <p:cNvPr id="44" name="ZoneTexte 43">
            <a:extLst>
              <a:ext uri="{FF2B5EF4-FFF2-40B4-BE49-F238E27FC236}">
                <a16:creationId xmlns:a16="http://schemas.microsoft.com/office/drawing/2014/main" id="{37940D53-4372-6941-AF71-43ED1B50470D}"/>
              </a:ext>
            </a:extLst>
          </p:cNvPr>
          <p:cNvSpPr txBox="1"/>
          <p:nvPr/>
        </p:nvSpPr>
        <p:spPr>
          <a:xfrm rot="16200000">
            <a:off x="9053578" y="3578071"/>
            <a:ext cx="957250" cy="276999"/>
          </a:xfrm>
          <a:prstGeom prst="rect">
            <a:avLst/>
          </a:prstGeom>
          <a:noFill/>
        </p:spPr>
        <p:txBody>
          <a:bodyPr wrap="none" rtlCol="0">
            <a:spAutoFit/>
          </a:bodyPr>
          <a:lstStyle/>
          <a:p>
            <a:r>
              <a:rPr lang="fr-FR" sz="1200" b="1" dirty="0" err="1">
                <a:solidFill>
                  <a:srgbClr val="1639F4"/>
                </a:solidFill>
                <a:cs typeface="Arial" panose="020B0604020202020204" pitchFamily="34" charset="0"/>
              </a:rPr>
              <a:t>Fanilo</a:t>
            </a:r>
            <a:r>
              <a:rPr lang="fr-FR" sz="1200" b="1" dirty="0">
                <a:solidFill>
                  <a:srgbClr val="1639F4"/>
                </a:solidFill>
                <a:cs typeface="Arial" panose="020B0604020202020204" pitchFamily="34" charset="0"/>
              </a:rPr>
              <a:t>, 2017</a:t>
            </a:r>
          </a:p>
        </p:txBody>
      </p:sp>
    </p:spTree>
    <p:extLst>
      <p:ext uri="{BB962C8B-B14F-4D97-AF65-F5344CB8AC3E}">
        <p14:creationId xmlns:p14="http://schemas.microsoft.com/office/powerpoint/2010/main" val="2738557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9D6AE4F-D8AD-3B49-B19F-5D199B0CECFD}"/>
              </a:ext>
            </a:extLst>
          </p:cNvPr>
          <p:cNvSpPr txBox="1"/>
          <p:nvPr/>
        </p:nvSpPr>
        <p:spPr>
          <a:xfrm>
            <a:off x="415957" y="742121"/>
            <a:ext cx="8936182" cy="400110"/>
          </a:xfrm>
          <a:prstGeom prst="rect">
            <a:avLst/>
          </a:prstGeom>
          <a:solidFill>
            <a:schemeClr val="accent4">
              <a:lumMod val="20000"/>
              <a:lumOff val="80000"/>
            </a:schemeClr>
          </a:solidFill>
        </p:spPr>
        <p:txBody>
          <a:bodyPr wrap="square" rtlCol="0">
            <a:spAutoFit/>
          </a:bodyPr>
          <a:lstStyle/>
          <a:p>
            <a:pPr algn="just"/>
            <a:r>
              <a:rPr lang="fr-FR" sz="2000" b="1" dirty="0">
                <a:solidFill>
                  <a:schemeClr val="accent6">
                    <a:lumMod val="75000"/>
                  </a:schemeClr>
                </a:solidFill>
              </a:rPr>
              <a:t>3- prenant en compte les vers de terre et les </a:t>
            </a:r>
            <a:r>
              <a:rPr lang="fr-FR" sz="2000" b="1" dirty="0" err="1">
                <a:solidFill>
                  <a:schemeClr val="accent6">
                    <a:lumMod val="75000"/>
                  </a:schemeClr>
                </a:solidFill>
              </a:rPr>
              <a:t>lombricomposts</a:t>
            </a:r>
            <a:endParaRPr lang="fr-FR" sz="2000" b="1" dirty="0">
              <a:solidFill>
                <a:schemeClr val="accent6">
                  <a:lumMod val="75000"/>
                </a:schemeClr>
              </a:solidFill>
            </a:endParaRPr>
          </a:p>
        </p:txBody>
      </p:sp>
      <p:sp>
        <p:nvSpPr>
          <p:cNvPr id="2" name="ZoneTexte 1">
            <a:extLst>
              <a:ext uri="{FF2B5EF4-FFF2-40B4-BE49-F238E27FC236}">
                <a16:creationId xmlns:a16="http://schemas.microsoft.com/office/drawing/2014/main" id="{79C1C9B4-DFA1-C74A-89B7-2DD27020E2FD}"/>
              </a:ext>
            </a:extLst>
          </p:cNvPr>
          <p:cNvSpPr txBox="1"/>
          <p:nvPr/>
        </p:nvSpPr>
        <p:spPr>
          <a:xfrm>
            <a:off x="91893" y="200509"/>
            <a:ext cx="2660215" cy="461665"/>
          </a:xfrm>
          <a:prstGeom prst="rect">
            <a:avLst/>
          </a:prstGeom>
          <a:noFill/>
        </p:spPr>
        <p:txBody>
          <a:bodyPr wrap="none" rtlCol="0">
            <a:spAutoFit/>
          </a:bodyPr>
          <a:lstStyle/>
          <a:p>
            <a:r>
              <a:rPr lang="fr-FR" sz="2400" b="1" dirty="0"/>
              <a:t>Retour sur le projet</a:t>
            </a:r>
          </a:p>
        </p:txBody>
      </p:sp>
      <p:grpSp>
        <p:nvGrpSpPr>
          <p:cNvPr id="24" name="Groupe 23">
            <a:extLst>
              <a:ext uri="{FF2B5EF4-FFF2-40B4-BE49-F238E27FC236}">
                <a16:creationId xmlns:a16="http://schemas.microsoft.com/office/drawing/2014/main" id="{BC47D364-70B2-194E-A861-D8E1B4EBAA1D}"/>
              </a:ext>
            </a:extLst>
          </p:cNvPr>
          <p:cNvGrpSpPr/>
          <p:nvPr/>
        </p:nvGrpSpPr>
        <p:grpSpPr>
          <a:xfrm>
            <a:off x="1508123" y="5971185"/>
            <a:ext cx="6460331" cy="840010"/>
            <a:chOff x="4973097" y="6010516"/>
            <a:chExt cx="6460331" cy="840010"/>
          </a:xfrm>
        </p:grpSpPr>
        <p:sp>
          <p:nvSpPr>
            <p:cNvPr id="25" name="Rectangle 24">
              <a:extLst>
                <a:ext uri="{FF2B5EF4-FFF2-40B4-BE49-F238E27FC236}">
                  <a16:creationId xmlns:a16="http://schemas.microsoft.com/office/drawing/2014/main" id="{EFD20CCE-68BB-594E-B04A-A39873A1FD0B}"/>
                </a:ext>
              </a:extLst>
            </p:cNvPr>
            <p:cNvSpPr/>
            <p:nvPr/>
          </p:nvSpPr>
          <p:spPr>
            <a:xfrm>
              <a:off x="4973097" y="6099266"/>
              <a:ext cx="497305" cy="19183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EF96DC7D-FDC8-FB4F-BBA6-3E557EDC27F3}"/>
                </a:ext>
              </a:extLst>
            </p:cNvPr>
            <p:cNvSpPr/>
            <p:nvPr/>
          </p:nvSpPr>
          <p:spPr>
            <a:xfrm>
              <a:off x="4980781" y="6527570"/>
              <a:ext cx="497305" cy="19183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76200FC1-69E5-FA47-8049-3188CF34A5E3}"/>
                </a:ext>
              </a:extLst>
            </p:cNvPr>
            <p:cNvSpPr/>
            <p:nvPr/>
          </p:nvSpPr>
          <p:spPr>
            <a:xfrm>
              <a:off x="7965575" y="6106922"/>
              <a:ext cx="497305" cy="19183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F0E0B731-0BFC-3242-8C30-0299BD74B2CC}"/>
                </a:ext>
              </a:extLst>
            </p:cNvPr>
            <p:cNvSpPr/>
            <p:nvPr/>
          </p:nvSpPr>
          <p:spPr>
            <a:xfrm>
              <a:off x="7965574" y="6553242"/>
              <a:ext cx="497305" cy="19183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17E10B73-FEFD-4046-A48C-4418918D0BD8}"/>
                </a:ext>
              </a:extLst>
            </p:cNvPr>
            <p:cNvSpPr/>
            <p:nvPr/>
          </p:nvSpPr>
          <p:spPr>
            <a:xfrm>
              <a:off x="9710792" y="6569789"/>
              <a:ext cx="497305" cy="1918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75201CC4-5FD5-D849-80B4-0D7F815557FF}"/>
                </a:ext>
              </a:extLst>
            </p:cNvPr>
            <p:cNvSpPr/>
            <p:nvPr/>
          </p:nvSpPr>
          <p:spPr>
            <a:xfrm>
              <a:off x="9667822" y="6129429"/>
              <a:ext cx="497305" cy="19183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76AD6AF2-5CE3-E746-A49B-A21A72AB7B17}"/>
                </a:ext>
              </a:extLst>
            </p:cNvPr>
            <p:cNvSpPr txBox="1"/>
            <p:nvPr/>
          </p:nvSpPr>
          <p:spPr>
            <a:xfrm>
              <a:off x="5478086" y="6041924"/>
              <a:ext cx="2600411" cy="378520"/>
            </a:xfrm>
            <a:prstGeom prst="rect">
              <a:avLst/>
            </a:prstGeom>
            <a:noFill/>
          </p:spPr>
          <p:txBody>
            <a:bodyPr wrap="square" rtlCol="0">
              <a:spAutoFit/>
            </a:bodyPr>
            <a:lstStyle/>
            <a:p>
              <a:r>
                <a:rPr lang="fr-FR" dirty="0"/>
                <a:t>Mélanges de MO +MM</a:t>
              </a:r>
            </a:p>
          </p:txBody>
        </p:sp>
        <p:sp>
          <p:nvSpPr>
            <p:cNvPr id="32" name="ZoneTexte 31">
              <a:extLst>
                <a:ext uri="{FF2B5EF4-FFF2-40B4-BE49-F238E27FC236}">
                  <a16:creationId xmlns:a16="http://schemas.microsoft.com/office/drawing/2014/main" id="{29654DEE-6238-534B-87A1-042EF7D9090E}"/>
                </a:ext>
              </a:extLst>
            </p:cNvPr>
            <p:cNvSpPr txBox="1"/>
            <p:nvPr/>
          </p:nvSpPr>
          <p:spPr>
            <a:xfrm>
              <a:off x="5417594" y="6409394"/>
              <a:ext cx="1743793" cy="369332"/>
            </a:xfrm>
            <a:prstGeom prst="rect">
              <a:avLst/>
            </a:prstGeom>
            <a:noFill/>
          </p:spPr>
          <p:txBody>
            <a:bodyPr wrap="square" rtlCol="0">
              <a:spAutoFit/>
            </a:bodyPr>
            <a:lstStyle/>
            <a:p>
              <a:r>
                <a:rPr lang="fr-FR" dirty="0"/>
                <a:t>Une MO +MM</a:t>
              </a:r>
            </a:p>
          </p:txBody>
        </p:sp>
        <p:sp>
          <p:nvSpPr>
            <p:cNvPr id="33" name="ZoneTexte 32">
              <a:extLst>
                <a:ext uri="{FF2B5EF4-FFF2-40B4-BE49-F238E27FC236}">
                  <a16:creationId xmlns:a16="http://schemas.microsoft.com/office/drawing/2014/main" id="{6ECA9693-F0AF-AC44-9C83-8350984E419B}"/>
                </a:ext>
              </a:extLst>
            </p:cNvPr>
            <p:cNvSpPr txBox="1"/>
            <p:nvPr/>
          </p:nvSpPr>
          <p:spPr>
            <a:xfrm>
              <a:off x="8505849" y="6457323"/>
              <a:ext cx="1161973" cy="369332"/>
            </a:xfrm>
            <a:prstGeom prst="rect">
              <a:avLst/>
            </a:prstGeom>
            <a:noFill/>
          </p:spPr>
          <p:txBody>
            <a:bodyPr wrap="square" rtlCol="0">
              <a:spAutoFit/>
            </a:bodyPr>
            <a:lstStyle/>
            <a:p>
              <a:r>
                <a:rPr lang="fr-FR" dirty="0"/>
                <a:t>Paysanne</a:t>
              </a:r>
            </a:p>
          </p:txBody>
        </p:sp>
        <p:sp>
          <p:nvSpPr>
            <p:cNvPr id="34" name="ZoneTexte 33">
              <a:extLst>
                <a:ext uri="{FF2B5EF4-FFF2-40B4-BE49-F238E27FC236}">
                  <a16:creationId xmlns:a16="http://schemas.microsoft.com/office/drawing/2014/main" id="{B9763AE7-949E-A94A-9DB3-0DDC05AF956F}"/>
                </a:ext>
              </a:extLst>
            </p:cNvPr>
            <p:cNvSpPr txBox="1"/>
            <p:nvPr/>
          </p:nvSpPr>
          <p:spPr>
            <a:xfrm>
              <a:off x="8505849" y="6031765"/>
              <a:ext cx="1058284" cy="367229"/>
            </a:xfrm>
            <a:prstGeom prst="rect">
              <a:avLst/>
            </a:prstGeom>
            <a:noFill/>
          </p:spPr>
          <p:txBody>
            <a:bodyPr wrap="square" rtlCol="0">
              <a:spAutoFit/>
            </a:bodyPr>
            <a:lstStyle/>
            <a:p>
              <a:r>
                <a:rPr lang="fr-FR" dirty="0"/>
                <a:t>MO seul</a:t>
              </a:r>
            </a:p>
          </p:txBody>
        </p:sp>
        <p:sp>
          <p:nvSpPr>
            <p:cNvPr id="35" name="ZoneTexte 34">
              <a:extLst>
                <a:ext uri="{FF2B5EF4-FFF2-40B4-BE49-F238E27FC236}">
                  <a16:creationId xmlns:a16="http://schemas.microsoft.com/office/drawing/2014/main" id="{C9B7DE76-7CD7-4546-A476-532B4CA73A52}"/>
                </a:ext>
              </a:extLst>
            </p:cNvPr>
            <p:cNvSpPr txBox="1"/>
            <p:nvPr/>
          </p:nvSpPr>
          <p:spPr>
            <a:xfrm>
              <a:off x="10268816" y="6010516"/>
              <a:ext cx="1161973" cy="369332"/>
            </a:xfrm>
            <a:prstGeom prst="rect">
              <a:avLst/>
            </a:prstGeom>
            <a:noFill/>
          </p:spPr>
          <p:txBody>
            <a:bodyPr wrap="square" rtlCol="0">
              <a:spAutoFit/>
            </a:bodyPr>
            <a:lstStyle/>
            <a:p>
              <a:r>
                <a:rPr lang="fr-FR" dirty="0"/>
                <a:t>Témoin +</a:t>
              </a:r>
            </a:p>
          </p:txBody>
        </p:sp>
        <p:sp>
          <p:nvSpPr>
            <p:cNvPr id="36" name="ZoneTexte 35">
              <a:extLst>
                <a:ext uri="{FF2B5EF4-FFF2-40B4-BE49-F238E27FC236}">
                  <a16:creationId xmlns:a16="http://schemas.microsoft.com/office/drawing/2014/main" id="{EEBDEF4B-3BF8-164F-A414-3F04298E0BFD}"/>
                </a:ext>
              </a:extLst>
            </p:cNvPr>
            <p:cNvSpPr txBox="1"/>
            <p:nvPr/>
          </p:nvSpPr>
          <p:spPr>
            <a:xfrm>
              <a:off x="10271455" y="6481194"/>
              <a:ext cx="1161973" cy="369332"/>
            </a:xfrm>
            <a:prstGeom prst="rect">
              <a:avLst/>
            </a:prstGeom>
            <a:noFill/>
          </p:spPr>
          <p:txBody>
            <a:bodyPr wrap="square" rtlCol="0">
              <a:spAutoFit/>
            </a:bodyPr>
            <a:lstStyle/>
            <a:p>
              <a:r>
                <a:rPr lang="fr-FR" dirty="0"/>
                <a:t>Témoin -</a:t>
              </a:r>
            </a:p>
          </p:txBody>
        </p:sp>
      </p:grpSp>
      <p:pic>
        <p:nvPicPr>
          <p:cNvPr id="37" name="Image 36">
            <a:extLst>
              <a:ext uri="{FF2B5EF4-FFF2-40B4-BE49-F238E27FC236}">
                <a16:creationId xmlns:a16="http://schemas.microsoft.com/office/drawing/2014/main" id="{248986EC-819D-B24C-82C7-144D8C640A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2504" y="1343342"/>
            <a:ext cx="7193123" cy="4490070"/>
          </a:xfrm>
          <a:prstGeom prst="rect">
            <a:avLst/>
          </a:prstGeom>
        </p:spPr>
      </p:pic>
      <p:cxnSp>
        <p:nvCxnSpPr>
          <p:cNvPr id="38" name="Connecteur droit 37">
            <a:extLst>
              <a:ext uri="{FF2B5EF4-FFF2-40B4-BE49-F238E27FC236}">
                <a16:creationId xmlns:a16="http://schemas.microsoft.com/office/drawing/2014/main" id="{FE088E36-6034-E844-83AE-FC36AE94192D}"/>
              </a:ext>
            </a:extLst>
          </p:cNvPr>
          <p:cNvCxnSpPr/>
          <p:nvPr/>
        </p:nvCxnSpPr>
        <p:spPr>
          <a:xfrm>
            <a:off x="1302179" y="2696675"/>
            <a:ext cx="6875764" cy="136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FC56EC76-F7E0-0F48-B1AC-88DD87A1D5CE}"/>
              </a:ext>
            </a:extLst>
          </p:cNvPr>
          <p:cNvCxnSpPr/>
          <p:nvPr/>
        </p:nvCxnSpPr>
        <p:spPr>
          <a:xfrm>
            <a:off x="1309863" y="2413050"/>
            <a:ext cx="6875764" cy="136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Image 39">
            <a:extLst>
              <a:ext uri="{FF2B5EF4-FFF2-40B4-BE49-F238E27FC236}">
                <a16:creationId xmlns:a16="http://schemas.microsoft.com/office/drawing/2014/main" id="{54CD5F59-8C04-2E48-BE45-3FA8D2EDF3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4750" y="3073437"/>
            <a:ext cx="1079141" cy="1029879"/>
          </a:xfrm>
          <a:prstGeom prst="rect">
            <a:avLst/>
          </a:prstGeom>
        </p:spPr>
      </p:pic>
    </p:spTree>
    <p:extLst>
      <p:ext uri="{BB962C8B-B14F-4D97-AF65-F5344CB8AC3E}">
        <p14:creationId xmlns:p14="http://schemas.microsoft.com/office/powerpoint/2010/main" val="4006015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9D6AE4F-D8AD-3B49-B19F-5D199B0CECFD}"/>
              </a:ext>
            </a:extLst>
          </p:cNvPr>
          <p:cNvSpPr txBox="1"/>
          <p:nvPr/>
        </p:nvSpPr>
        <p:spPr>
          <a:xfrm>
            <a:off x="415957" y="742121"/>
            <a:ext cx="8936182" cy="400110"/>
          </a:xfrm>
          <a:prstGeom prst="rect">
            <a:avLst/>
          </a:prstGeom>
          <a:solidFill>
            <a:schemeClr val="accent4">
              <a:lumMod val="20000"/>
              <a:lumOff val="80000"/>
            </a:schemeClr>
          </a:solidFill>
        </p:spPr>
        <p:txBody>
          <a:bodyPr wrap="square" rtlCol="0">
            <a:spAutoFit/>
          </a:bodyPr>
          <a:lstStyle/>
          <a:p>
            <a:pPr algn="just"/>
            <a:r>
              <a:rPr lang="fr-FR" sz="2000" b="1" dirty="0">
                <a:solidFill>
                  <a:schemeClr val="accent6">
                    <a:lumMod val="75000"/>
                  </a:schemeClr>
                </a:solidFill>
              </a:rPr>
              <a:t>3- prenant en compte les vers de terre et les </a:t>
            </a:r>
            <a:r>
              <a:rPr lang="fr-FR" sz="2000" b="1" dirty="0" err="1">
                <a:solidFill>
                  <a:schemeClr val="accent6">
                    <a:lumMod val="75000"/>
                  </a:schemeClr>
                </a:solidFill>
              </a:rPr>
              <a:t>lombricomposts</a:t>
            </a:r>
            <a:endParaRPr lang="fr-FR" sz="2000" b="1" dirty="0">
              <a:solidFill>
                <a:schemeClr val="accent6">
                  <a:lumMod val="75000"/>
                </a:schemeClr>
              </a:solidFill>
            </a:endParaRPr>
          </a:p>
        </p:txBody>
      </p:sp>
      <p:sp>
        <p:nvSpPr>
          <p:cNvPr id="2" name="ZoneTexte 1">
            <a:extLst>
              <a:ext uri="{FF2B5EF4-FFF2-40B4-BE49-F238E27FC236}">
                <a16:creationId xmlns:a16="http://schemas.microsoft.com/office/drawing/2014/main" id="{79C1C9B4-DFA1-C74A-89B7-2DD27020E2FD}"/>
              </a:ext>
            </a:extLst>
          </p:cNvPr>
          <p:cNvSpPr txBox="1"/>
          <p:nvPr/>
        </p:nvSpPr>
        <p:spPr>
          <a:xfrm>
            <a:off x="91893" y="200509"/>
            <a:ext cx="2660215" cy="461665"/>
          </a:xfrm>
          <a:prstGeom prst="rect">
            <a:avLst/>
          </a:prstGeom>
          <a:noFill/>
        </p:spPr>
        <p:txBody>
          <a:bodyPr wrap="none" rtlCol="0">
            <a:spAutoFit/>
          </a:bodyPr>
          <a:lstStyle/>
          <a:p>
            <a:r>
              <a:rPr lang="fr-FR" sz="2400" b="1" dirty="0"/>
              <a:t>Retour sur le projet</a:t>
            </a:r>
          </a:p>
        </p:txBody>
      </p:sp>
      <p:pic>
        <p:nvPicPr>
          <p:cNvPr id="40" name="Image 39">
            <a:extLst>
              <a:ext uri="{FF2B5EF4-FFF2-40B4-BE49-F238E27FC236}">
                <a16:creationId xmlns:a16="http://schemas.microsoft.com/office/drawing/2014/main" id="{54CD5F59-8C04-2E48-BE45-3FA8D2EDF3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04750" y="3073437"/>
            <a:ext cx="1079141" cy="1029879"/>
          </a:xfrm>
          <a:prstGeom prst="rect">
            <a:avLst/>
          </a:prstGeom>
        </p:spPr>
      </p:pic>
      <p:grpSp>
        <p:nvGrpSpPr>
          <p:cNvPr id="3" name="Groupe 2">
            <a:extLst>
              <a:ext uri="{FF2B5EF4-FFF2-40B4-BE49-F238E27FC236}">
                <a16:creationId xmlns:a16="http://schemas.microsoft.com/office/drawing/2014/main" id="{BE36999A-7E4F-4E40-A2BC-FF73F07889E3}"/>
              </a:ext>
            </a:extLst>
          </p:cNvPr>
          <p:cNvGrpSpPr/>
          <p:nvPr/>
        </p:nvGrpSpPr>
        <p:grpSpPr>
          <a:xfrm>
            <a:off x="1222837" y="1720087"/>
            <a:ext cx="7244857" cy="4544562"/>
            <a:chOff x="1309633" y="1719954"/>
            <a:chExt cx="5119980" cy="3211667"/>
          </a:xfrm>
        </p:grpSpPr>
        <p:graphicFrame>
          <p:nvGraphicFramePr>
            <p:cNvPr id="21" name="Graphique 20">
              <a:extLst>
                <a:ext uri="{FF2B5EF4-FFF2-40B4-BE49-F238E27FC236}">
                  <a16:creationId xmlns:a16="http://schemas.microsoft.com/office/drawing/2014/main" id="{8F2EBF48-9788-E84A-8E94-73DC93864329}"/>
                </a:ext>
              </a:extLst>
            </p:cNvPr>
            <p:cNvGraphicFramePr>
              <a:graphicFrameLocks/>
            </p:cNvGraphicFramePr>
            <p:nvPr>
              <p:extLst>
                <p:ext uri="{D42A27DB-BD31-4B8C-83A1-F6EECF244321}">
                  <p14:modId xmlns:p14="http://schemas.microsoft.com/office/powerpoint/2010/main" val="278118847"/>
                </p:ext>
              </p:extLst>
            </p:nvPr>
          </p:nvGraphicFramePr>
          <p:xfrm>
            <a:off x="1559249" y="194452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2" name="ZoneTexte 21">
              <a:extLst>
                <a:ext uri="{FF2B5EF4-FFF2-40B4-BE49-F238E27FC236}">
                  <a16:creationId xmlns:a16="http://schemas.microsoft.com/office/drawing/2014/main" id="{A36B9445-19E9-004E-A97C-676540BB4084}"/>
                </a:ext>
              </a:extLst>
            </p:cNvPr>
            <p:cNvSpPr txBox="1"/>
            <p:nvPr/>
          </p:nvSpPr>
          <p:spPr>
            <a:xfrm>
              <a:off x="5277685" y="2264805"/>
              <a:ext cx="454500" cy="217508"/>
            </a:xfrm>
            <a:prstGeom prst="rect">
              <a:avLst/>
            </a:prstGeom>
            <a:noFill/>
          </p:spPr>
          <p:txBody>
            <a:bodyPr wrap="none" rtlCol="0">
              <a:spAutoFit/>
            </a:bodyPr>
            <a:lstStyle/>
            <a:p>
              <a:r>
                <a:rPr lang="fr-FR" sz="1400" b="1" dirty="0">
                  <a:solidFill>
                    <a:srgbClr val="FF0000"/>
                  </a:solidFill>
                  <a:latin typeface="Arial" panose="020B0604020202020204" pitchFamily="34" charset="0"/>
                  <a:cs typeface="Arial" panose="020B0604020202020204" pitchFamily="34" charset="0"/>
                </a:rPr>
                <a:t>SFR7</a:t>
              </a:r>
            </a:p>
          </p:txBody>
        </p:sp>
        <p:sp>
          <p:nvSpPr>
            <p:cNvPr id="23" name="ZoneTexte 22">
              <a:extLst>
                <a:ext uri="{FF2B5EF4-FFF2-40B4-BE49-F238E27FC236}">
                  <a16:creationId xmlns:a16="http://schemas.microsoft.com/office/drawing/2014/main" id="{016EDD87-327D-B24E-B57D-91DB99FF8B78}"/>
                </a:ext>
              </a:extLst>
            </p:cNvPr>
            <p:cNvSpPr txBox="1"/>
            <p:nvPr/>
          </p:nvSpPr>
          <p:spPr>
            <a:xfrm>
              <a:off x="5097625" y="3333624"/>
              <a:ext cx="505267" cy="215444"/>
            </a:xfrm>
            <a:prstGeom prst="rect">
              <a:avLst/>
            </a:prstGeom>
            <a:noFill/>
          </p:spPr>
          <p:txBody>
            <a:bodyPr wrap="none" rtlCol="0">
              <a:spAutoFit/>
            </a:bodyPr>
            <a:lstStyle/>
            <a:p>
              <a:r>
                <a:rPr lang="fr-FR" sz="800" dirty="0">
                  <a:latin typeface="Arial" panose="020B0604020202020204" pitchFamily="34" charset="0"/>
                  <a:cs typeface="Arial" panose="020B0604020202020204" pitchFamily="34" charset="0"/>
                </a:rPr>
                <a:t>SFR13</a:t>
              </a:r>
            </a:p>
          </p:txBody>
        </p:sp>
        <p:sp>
          <p:nvSpPr>
            <p:cNvPr id="41" name="ZoneTexte 40">
              <a:extLst>
                <a:ext uri="{FF2B5EF4-FFF2-40B4-BE49-F238E27FC236}">
                  <a16:creationId xmlns:a16="http://schemas.microsoft.com/office/drawing/2014/main" id="{6B5AC596-05E0-D44A-8209-715B6BE42F8D}"/>
                </a:ext>
              </a:extLst>
            </p:cNvPr>
            <p:cNvSpPr txBox="1"/>
            <p:nvPr/>
          </p:nvSpPr>
          <p:spPr>
            <a:xfrm>
              <a:off x="4993466" y="3515879"/>
              <a:ext cx="505267" cy="215444"/>
            </a:xfrm>
            <a:prstGeom prst="rect">
              <a:avLst/>
            </a:prstGeom>
            <a:noFill/>
          </p:spPr>
          <p:txBody>
            <a:bodyPr wrap="none" rtlCol="0">
              <a:spAutoFit/>
            </a:bodyPr>
            <a:lstStyle/>
            <a:p>
              <a:r>
                <a:rPr lang="fr-FR" sz="800" dirty="0">
                  <a:latin typeface="Arial" panose="020B0604020202020204" pitchFamily="34" charset="0"/>
                  <a:cs typeface="Arial" panose="020B0604020202020204" pitchFamily="34" charset="0"/>
                </a:rPr>
                <a:t>SFR14</a:t>
              </a:r>
            </a:p>
          </p:txBody>
        </p:sp>
        <p:sp>
          <p:nvSpPr>
            <p:cNvPr id="42" name="ZoneTexte 41">
              <a:extLst>
                <a:ext uri="{FF2B5EF4-FFF2-40B4-BE49-F238E27FC236}">
                  <a16:creationId xmlns:a16="http://schemas.microsoft.com/office/drawing/2014/main" id="{AB819BB9-914A-0944-A5E0-BB3838F1CF6D}"/>
                </a:ext>
              </a:extLst>
            </p:cNvPr>
            <p:cNvSpPr txBox="1"/>
            <p:nvPr/>
          </p:nvSpPr>
          <p:spPr>
            <a:xfrm>
              <a:off x="5570960" y="3431481"/>
              <a:ext cx="505267" cy="215444"/>
            </a:xfrm>
            <a:prstGeom prst="rect">
              <a:avLst/>
            </a:prstGeom>
            <a:noFill/>
          </p:spPr>
          <p:txBody>
            <a:bodyPr wrap="none" rtlCol="0">
              <a:spAutoFit/>
            </a:bodyPr>
            <a:lstStyle/>
            <a:p>
              <a:r>
                <a:rPr lang="fr-FR" sz="800" dirty="0">
                  <a:latin typeface="Arial" panose="020B0604020202020204" pitchFamily="34" charset="0"/>
                  <a:cs typeface="Arial" panose="020B0604020202020204" pitchFamily="34" charset="0"/>
                </a:rPr>
                <a:t>SFR12</a:t>
              </a:r>
            </a:p>
          </p:txBody>
        </p:sp>
        <p:sp>
          <p:nvSpPr>
            <p:cNvPr id="43" name="ZoneTexte 42">
              <a:extLst>
                <a:ext uri="{FF2B5EF4-FFF2-40B4-BE49-F238E27FC236}">
                  <a16:creationId xmlns:a16="http://schemas.microsoft.com/office/drawing/2014/main" id="{1488B4C9-0136-6144-A0D0-A49C614E5D0B}"/>
                </a:ext>
              </a:extLst>
            </p:cNvPr>
            <p:cNvSpPr txBox="1"/>
            <p:nvPr/>
          </p:nvSpPr>
          <p:spPr>
            <a:xfrm>
              <a:off x="5625982" y="3752577"/>
              <a:ext cx="505267" cy="215444"/>
            </a:xfrm>
            <a:prstGeom prst="rect">
              <a:avLst/>
            </a:prstGeom>
            <a:noFill/>
          </p:spPr>
          <p:txBody>
            <a:bodyPr wrap="none" rtlCol="0">
              <a:spAutoFit/>
            </a:bodyPr>
            <a:lstStyle/>
            <a:p>
              <a:r>
                <a:rPr lang="fr-FR" sz="800" dirty="0">
                  <a:latin typeface="Arial" panose="020B0604020202020204" pitchFamily="34" charset="0"/>
                  <a:cs typeface="Arial" panose="020B0604020202020204" pitchFamily="34" charset="0"/>
                </a:rPr>
                <a:t>SFR15</a:t>
              </a:r>
            </a:p>
          </p:txBody>
        </p:sp>
        <p:sp>
          <p:nvSpPr>
            <p:cNvPr id="44" name="ZoneTexte 43">
              <a:extLst>
                <a:ext uri="{FF2B5EF4-FFF2-40B4-BE49-F238E27FC236}">
                  <a16:creationId xmlns:a16="http://schemas.microsoft.com/office/drawing/2014/main" id="{B2E2C607-1260-4E45-A306-0E004BADF189}"/>
                </a:ext>
              </a:extLst>
            </p:cNvPr>
            <p:cNvSpPr txBox="1"/>
            <p:nvPr/>
          </p:nvSpPr>
          <p:spPr>
            <a:xfrm>
              <a:off x="4673083" y="3957908"/>
              <a:ext cx="447558" cy="215444"/>
            </a:xfrm>
            <a:prstGeom prst="rect">
              <a:avLst/>
            </a:prstGeom>
            <a:noFill/>
          </p:spPr>
          <p:txBody>
            <a:bodyPr wrap="none" rtlCol="0">
              <a:spAutoFit/>
            </a:bodyPr>
            <a:lstStyle/>
            <a:p>
              <a:r>
                <a:rPr lang="fr-FR" sz="800" dirty="0">
                  <a:latin typeface="Arial" panose="020B0604020202020204" pitchFamily="34" charset="0"/>
                  <a:cs typeface="Arial" panose="020B0604020202020204" pitchFamily="34" charset="0"/>
                </a:rPr>
                <a:t>SFR6</a:t>
              </a:r>
            </a:p>
          </p:txBody>
        </p:sp>
        <p:sp>
          <p:nvSpPr>
            <p:cNvPr id="45" name="ZoneTexte 44">
              <a:extLst>
                <a:ext uri="{FF2B5EF4-FFF2-40B4-BE49-F238E27FC236}">
                  <a16:creationId xmlns:a16="http://schemas.microsoft.com/office/drawing/2014/main" id="{DB8E5B9D-E598-C848-96EA-A9456776722E}"/>
                </a:ext>
              </a:extLst>
            </p:cNvPr>
            <p:cNvSpPr txBox="1"/>
            <p:nvPr/>
          </p:nvSpPr>
          <p:spPr>
            <a:xfrm>
              <a:off x="5690695" y="4260895"/>
              <a:ext cx="447558" cy="215444"/>
            </a:xfrm>
            <a:prstGeom prst="rect">
              <a:avLst/>
            </a:prstGeom>
            <a:noFill/>
          </p:spPr>
          <p:txBody>
            <a:bodyPr wrap="none" rtlCol="0">
              <a:spAutoFit/>
            </a:bodyPr>
            <a:lstStyle/>
            <a:p>
              <a:r>
                <a:rPr lang="fr-FR" sz="800" dirty="0">
                  <a:latin typeface="Arial" panose="020B0604020202020204" pitchFamily="34" charset="0"/>
                  <a:cs typeface="Arial" panose="020B0604020202020204" pitchFamily="34" charset="0"/>
                </a:rPr>
                <a:t>SFR4</a:t>
              </a:r>
            </a:p>
          </p:txBody>
        </p:sp>
        <p:sp>
          <p:nvSpPr>
            <p:cNvPr id="46" name="ZoneTexte 45">
              <a:extLst>
                <a:ext uri="{FF2B5EF4-FFF2-40B4-BE49-F238E27FC236}">
                  <a16:creationId xmlns:a16="http://schemas.microsoft.com/office/drawing/2014/main" id="{A86D1E31-3B09-604E-8738-3F48BF923A84}"/>
                </a:ext>
              </a:extLst>
            </p:cNvPr>
            <p:cNvSpPr txBox="1"/>
            <p:nvPr/>
          </p:nvSpPr>
          <p:spPr>
            <a:xfrm>
              <a:off x="5611972" y="4172148"/>
              <a:ext cx="505267" cy="215444"/>
            </a:xfrm>
            <a:prstGeom prst="rect">
              <a:avLst/>
            </a:prstGeom>
            <a:noFill/>
          </p:spPr>
          <p:txBody>
            <a:bodyPr wrap="none" rtlCol="0">
              <a:spAutoFit/>
            </a:bodyPr>
            <a:lstStyle/>
            <a:p>
              <a:r>
                <a:rPr lang="fr-FR" sz="800" dirty="0">
                  <a:latin typeface="Arial" panose="020B0604020202020204" pitchFamily="34" charset="0"/>
                  <a:cs typeface="Arial" panose="020B0604020202020204" pitchFamily="34" charset="0"/>
                </a:rPr>
                <a:t>SFR10</a:t>
              </a:r>
            </a:p>
          </p:txBody>
        </p:sp>
        <p:sp>
          <p:nvSpPr>
            <p:cNvPr id="47" name="ZoneTexte 46">
              <a:extLst>
                <a:ext uri="{FF2B5EF4-FFF2-40B4-BE49-F238E27FC236}">
                  <a16:creationId xmlns:a16="http://schemas.microsoft.com/office/drawing/2014/main" id="{1325732C-8F3E-0D4D-83CB-A230CE6B8059}"/>
                </a:ext>
              </a:extLst>
            </p:cNvPr>
            <p:cNvSpPr txBox="1"/>
            <p:nvPr/>
          </p:nvSpPr>
          <p:spPr>
            <a:xfrm>
              <a:off x="5433604" y="4072797"/>
              <a:ext cx="447558" cy="215444"/>
            </a:xfrm>
            <a:prstGeom prst="rect">
              <a:avLst/>
            </a:prstGeom>
            <a:noFill/>
          </p:spPr>
          <p:txBody>
            <a:bodyPr wrap="none" rtlCol="0">
              <a:spAutoFit/>
            </a:bodyPr>
            <a:lstStyle/>
            <a:p>
              <a:r>
                <a:rPr lang="fr-FR" sz="800" dirty="0">
                  <a:latin typeface="Arial" panose="020B0604020202020204" pitchFamily="34" charset="0"/>
                  <a:cs typeface="Arial" panose="020B0604020202020204" pitchFamily="34" charset="0"/>
                </a:rPr>
                <a:t>SFR9</a:t>
              </a:r>
            </a:p>
          </p:txBody>
        </p:sp>
        <p:sp>
          <p:nvSpPr>
            <p:cNvPr id="48" name="ZoneTexte 47">
              <a:extLst>
                <a:ext uri="{FF2B5EF4-FFF2-40B4-BE49-F238E27FC236}">
                  <a16:creationId xmlns:a16="http://schemas.microsoft.com/office/drawing/2014/main" id="{527CBBB5-ED62-9C43-86FD-951F5426C422}"/>
                </a:ext>
              </a:extLst>
            </p:cNvPr>
            <p:cNvSpPr txBox="1"/>
            <p:nvPr/>
          </p:nvSpPr>
          <p:spPr>
            <a:xfrm>
              <a:off x="5180971" y="4126981"/>
              <a:ext cx="505267" cy="215444"/>
            </a:xfrm>
            <a:prstGeom prst="rect">
              <a:avLst/>
            </a:prstGeom>
            <a:noFill/>
          </p:spPr>
          <p:txBody>
            <a:bodyPr wrap="none" rtlCol="0">
              <a:spAutoFit/>
            </a:bodyPr>
            <a:lstStyle/>
            <a:p>
              <a:r>
                <a:rPr lang="fr-FR" sz="800" dirty="0">
                  <a:latin typeface="Arial" panose="020B0604020202020204" pitchFamily="34" charset="0"/>
                  <a:cs typeface="Arial" panose="020B0604020202020204" pitchFamily="34" charset="0"/>
                </a:rPr>
                <a:t>SFR11</a:t>
              </a:r>
            </a:p>
          </p:txBody>
        </p:sp>
        <p:sp>
          <p:nvSpPr>
            <p:cNvPr id="49" name="ZoneTexte 48">
              <a:extLst>
                <a:ext uri="{FF2B5EF4-FFF2-40B4-BE49-F238E27FC236}">
                  <a16:creationId xmlns:a16="http://schemas.microsoft.com/office/drawing/2014/main" id="{8850A289-2E2D-D845-B4EA-1F6A919C2FB1}"/>
                </a:ext>
              </a:extLst>
            </p:cNvPr>
            <p:cNvSpPr txBox="1"/>
            <p:nvPr/>
          </p:nvSpPr>
          <p:spPr>
            <a:xfrm>
              <a:off x="4273174" y="4301632"/>
              <a:ext cx="447558" cy="215444"/>
            </a:xfrm>
            <a:prstGeom prst="rect">
              <a:avLst/>
            </a:prstGeom>
            <a:noFill/>
          </p:spPr>
          <p:txBody>
            <a:bodyPr wrap="none" rtlCol="0">
              <a:spAutoFit/>
            </a:bodyPr>
            <a:lstStyle/>
            <a:p>
              <a:r>
                <a:rPr lang="fr-FR" sz="800" dirty="0">
                  <a:latin typeface="Arial" panose="020B0604020202020204" pitchFamily="34" charset="0"/>
                  <a:cs typeface="Arial" panose="020B0604020202020204" pitchFamily="34" charset="0"/>
                </a:rPr>
                <a:t>SFR1</a:t>
              </a:r>
            </a:p>
          </p:txBody>
        </p:sp>
        <p:sp>
          <p:nvSpPr>
            <p:cNvPr id="50" name="ZoneTexte 49">
              <a:extLst>
                <a:ext uri="{FF2B5EF4-FFF2-40B4-BE49-F238E27FC236}">
                  <a16:creationId xmlns:a16="http://schemas.microsoft.com/office/drawing/2014/main" id="{227DD768-B5BD-5E42-B71C-C4610F56EEDA}"/>
                </a:ext>
              </a:extLst>
            </p:cNvPr>
            <p:cNvSpPr txBox="1"/>
            <p:nvPr/>
          </p:nvSpPr>
          <p:spPr>
            <a:xfrm>
              <a:off x="3475520" y="4115522"/>
              <a:ext cx="447558" cy="215444"/>
            </a:xfrm>
            <a:prstGeom prst="rect">
              <a:avLst/>
            </a:prstGeom>
            <a:noFill/>
          </p:spPr>
          <p:txBody>
            <a:bodyPr wrap="none" rtlCol="0">
              <a:spAutoFit/>
            </a:bodyPr>
            <a:lstStyle/>
            <a:p>
              <a:r>
                <a:rPr lang="fr-FR" sz="800" dirty="0">
                  <a:latin typeface="Arial" panose="020B0604020202020204" pitchFamily="34" charset="0"/>
                  <a:cs typeface="Arial" panose="020B0604020202020204" pitchFamily="34" charset="0"/>
                </a:rPr>
                <a:t>SFR8</a:t>
              </a:r>
            </a:p>
          </p:txBody>
        </p:sp>
        <p:sp>
          <p:nvSpPr>
            <p:cNvPr id="51" name="ZoneTexte 50">
              <a:extLst>
                <a:ext uri="{FF2B5EF4-FFF2-40B4-BE49-F238E27FC236}">
                  <a16:creationId xmlns:a16="http://schemas.microsoft.com/office/drawing/2014/main" id="{5299121E-647A-0045-A46D-81BA96453FFE}"/>
                </a:ext>
              </a:extLst>
            </p:cNvPr>
            <p:cNvSpPr txBox="1"/>
            <p:nvPr/>
          </p:nvSpPr>
          <p:spPr>
            <a:xfrm>
              <a:off x="2775329" y="4260895"/>
              <a:ext cx="505267" cy="215444"/>
            </a:xfrm>
            <a:prstGeom prst="rect">
              <a:avLst/>
            </a:prstGeom>
            <a:noFill/>
          </p:spPr>
          <p:txBody>
            <a:bodyPr wrap="none" rtlCol="0">
              <a:spAutoFit/>
            </a:bodyPr>
            <a:lstStyle/>
            <a:p>
              <a:r>
                <a:rPr lang="fr-FR" sz="800" dirty="0">
                  <a:latin typeface="Arial" panose="020B0604020202020204" pitchFamily="34" charset="0"/>
                  <a:cs typeface="Arial" panose="020B0604020202020204" pitchFamily="34" charset="0"/>
                </a:rPr>
                <a:t>SFR16</a:t>
              </a:r>
            </a:p>
          </p:txBody>
        </p:sp>
        <p:sp>
          <p:nvSpPr>
            <p:cNvPr id="52" name="ZoneTexte 51">
              <a:extLst>
                <a:ext uri="{FF2B5EF4-FFF2-40B4-BE49-F238E27FC236}">
                  <a16:creationId xmlns:a16="http://schemas.microsoft.com/office/drawing/2014/main" id="{0ACC1CDA-C1D7-F84C-9AC5-7ACEBD1BAE1B}"/>
                </a:ext>
              </a:extLst>
            </p:cNvPr>
            <p:cNvSpPr txBox="1"/>
            <p:nvPr/>
          </p:nvSpPr>
          <p:spPr>
            <a:xfrm>
              <a:off x="1309633" y="1719954"/>
              <a:ext cx="814158" cy="217508"/>
            </a:xfrm>
            <a:prstGeom prst="rect">
              <a:avLst/>
            </a:prstGeom>
            <a:noFill/>
          </p:spPr>
          <p:txBody>
            <a:bodyPr wrap="none" rtlCol="0">
              <a:spAutoFit/>
            </a:bodyPr>
            <a:lstStyle/>
            <a:p>
              <a:r>
                <a:rPr lang="fr-FR" sz="1400" dirty="0">
                  <a:cs typeface="Arial" panose="020B0604020202020204" pitchFamily="34" charset="0"/>
                </a:rPr>
                <a:t>Prix Matières</a:t>
              </a:r>
            </a:p>
          </p:txBody>
        </p:sp>
        <p:sp>
          <p:nvSpPr>
            <p:cNvPr id="53" name="ZoneTexte 52">
              <a:extLst>
                <a:ext uri="{FF2B5EF4-FFF2-40B4-BE49-F238E27FC236}">
                  <a16:creationId xmlns:a16="http://schemas.microsoft.com/office/drawing/2014/main" id="{BA01721A-39A4-0F42-890B-0214537A9CD9}"/>
                </a:ext>
              </a:extLst>
            </p:cNvPr>
            <p:cNvSpPr txBox="1"/>
            <p:nvPr/>
          </p:nvSpPr>
          <p:spPr>
            <a:xfrm>
              <a:off x="5504935" y="4714113"/>
              <a:ext cx="924678" cy="217508"/>
            </a:xfrm>
            <a:prstGeom prst="rect">
              <a:avLst/>
            </a:prstGeom>
            <a:noFill/>
          </p:spPr>
          <p:txBody>
            <a:bodyPr wrap="none" rtlCol="0">
              <a:spAutoFit/>
            </a:bodyPr>
            <a:lstStyle/>
            <a:p>
              <a:r>
                <a:rPr lang="fr-FR" sz="1400" dirty="0">
                  <a:cs typeface="Arial" panose="020B0604020202020204" pitchFamily="34" charset="0"/>
                </a:rPr>
                <a:t>Indicateur Agro</a:t>
              </a:r>
            </a:p>
          </p:txBody>
        </p:sp>
      </p:grpSp>
    </p:spTree>
    <p:extLst>
      <p:ext uri="{BB962C8B-B14F-4D97-AF65-F5344CB8AC3E}">
        <p14:creationId xmlns:p14="http://schemas.microsoft.com/office/powerpoint/2010/main" val="1675070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E216F80-DC10-5C47-B6B9-4CBDC13778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530" y="838751"/>
            <a:ext cx="9599050" cy="5376517"/>
          </a:xfrm>
          <a:prstGeom prst="rect">
            <a:avLst/>
          </a:prstGeom>
        </p:spPr>
      </p:pic>
      <p:sp>
        <p:nvSpPr>
          <p:cNvPr id="4" name="ZoneTexte 3">
            <a:extLst>
              <a:ext uri="{FF2B5EF4-FFF2-40B4-BE49-F238E27FC236}">
                <a16:creationId xmlns:a16="http://schemas.microsoft.com/office/drawing/2014/main" id="{A48A852C-8038-3F48-8B8A-2052EB09FF0B}"/>
              </a:ext>
            </a:extLst>
          </p:cNvPr>
          <p:cNvSpPr txBox="1"/>
          <p:nvPr/>
        </p:nvSpPr>
        <p:spPr>
          <a:xfrm>
            <a:off x="689112" y="304801"/>
            <a:ext cx="861839" cy="369332"/>
          </a:xfrm>
          <a:prstGeom prst="rect">
            <a:avLst/>
          </a:prstGeom>
          <a:noFill/>
        </p:spPr>
        <p:txBody>
          <a:bodyPr wrap="none" rtlCol="0">
            <a:spAutoFit/>
          </a:bodyPr>
          <a:lstStyle/>
          <a:p>
            <a:r>
              <a:rPr lang="fr-FR" b="1" dirty="0"/>
              <a:t>Budget</a:t>
            </a:r>
          </a:p>
        </p:txBody>
      </p:sp>
    </p:spTree>
    <p:extLst>
      <p:ext uri="{BB962C8B-B14F-4D97-AF65-F5344CB8AC3E}">
        <p14:creationId xmlns:p14="http://schemas.microsoft.com/office/powerpoint/2010/main" val="4015310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740A9136-C34F-8548-AFE1-0BFF76569E03}"/>
              </a:ext>
            </a:extLst>
          </p:cNvPr>
          <p:cNvGraphicFramePr>
            <a:graphicFrameLocks noGrp="1"/>
          </p:cNvGraphicFramePr>
          <p:nvPr>
            <p:extLst>
              <p:ext uri="{D42A27DB-BD31-4B8C-83A1-F6EECF244321}">
                <p14:modId xmlns:p14="http://schemas.microsoft.com/office/powerpoint/2010/main" val="3964383205"/>
              </p:ext>
            </p:extLst>
          </p:nvPr>
        </p:nvGraphicFramePr>
        <p:xfrm>
          <a:off x="357809" y="466725"/>
          <a:ext cx="9356033" cy="5839874"/>
        </p:xfrm>
        <a:graphic>
          <a:graphicData uri="http://schemas.openxmlformats.org/drawingml/2006/table">
            <a:tbl>
              <a:tblPr>
                <a:tableStyleId>{5C22544A-7EE6-4342-B048-85BDC9FD1C3A}</a:tableStyleId>
              </a:tblPr>
              <a:tblGrid>
                <a:gridCol w="2380174">
                  <a:extLst>
                    <a:ext uri="{9D8B030D-6E8A-4147-A177-3AD203B41FA5}">
                      <a16:colId xmlns:a16="http://schemas.microsoft.com/office/drawing/2014/main" val="2469239247"/>
                    </a:ext>
                  </a:extLst>
                </a:gridCol>
                <a:gridCol w="6975859">
                  <a:extLst>
                    <a:ext uri="{9D8B030D-6E8A-4147-A177-3AD203B41FA5}">
                      <a16:colId xmlns:a16="http://schemas.microsoft.com/office/drawing/2014/main" val="3257331244"/>
                    </a:ext>
                  </a:extLst>
                </a:gridCol>
              </a:tblGrid>
              <a:tr h="42102">
                <a:tc>
                  <a:txBody>
                    <a:bodyPr/>
                    <a:lstStyle/>
                    <a:p>
                      <a:pPr algn="l" fontAlgn="b"/>
                      <a:r>
                        <a:rPr lang="fr-FR" sz="1500" b="1" u="none" strike="noStrike" dirty="0" err="1">
                          <a:solidFill>
                            <a:srgbClr val="FF0000"/>
                          </a:solidFill>
                          <a:effectLst/>
                        </a:rPr>
                        <a:t>Deliverables</a:t>
                      </a:r>
                      <a:r>
                        <a:rPr lang="fr-FR" sz="1500" b="1" u="none" strike="noStrike" dirty="0">
                          <a:solidFill>
                            <a:srgbClr val="FF0000"/>
                          </a:solidFill>
                          <a:effectLst/>
                        </a:rPr>
                        <a:t> (D)</a:t>
                      </a:r>
                      <a:endParaRPr lang="fr-FR" sz="1500" b="1" i="0" u="none" strike="noStrike" dirty="0">
                        <a:solidFill>
                          <a:srgbClr val="FF0000"/>
                        </a:solidFill>
                        <a:effectLst/>
                        <a:latin typeface="Verdana" panose="020B0604030504040204" pitchFamily="34" charset="0"/>
                      </a:endParaRPr>
                    </a:p>
                  </a:txBody>
                  <a:tcPr marL="1857" marR="1857" marT="1857" marB="0" anchor="b"/>
                </a:tc>
                <a:tc>
                  <a:txBody>
                    <a:bodyPr/>
                    <a:lstStyle/>
                    <a:p>
                      <a:pPr algn="l" fontAlgn="b"/>
                      <a:r>
                        <a:rPr lang="fr-FR" sz="1500" u="none" strike="noStrike">
                          <a:effectLst/>
                        </a:rPr>
                        <a:t> </a:t>
                      </a:r>
                      <a:endParaRPr lang="fr-FR" sz="1500" b="0" i="0" u="none" strike="noStrike">
                        <a:solidFill>
                          <a:srgbClr val="000000"/>
                        </a:solidFill>
                        <a:effectLst/>
                        <a:latin typeface="Verdana" panose="020B0604030504040204" pitchFamily="34" charset="0"/>
                      </a:endParaRPr>
                    </a:p>
                  </a:txBody>
                  <a:tcPr marL="1857" marR="1857" marT="1857" marB="0" anchor="b"/>
                </a:tc>
                <a:extLst>
                  <a:ext uri="{0D108BD9-81ED-4DB2-BD59-A6C34878D82A}">
                    <a16:rowId xmlns:a16="http://schemas.microsoft.com/office/drawing/2014/main" val="1010090107"/>
                  </a:ext>
                </a:extLst>
              </a:tr>
              <a:tr h="310934">
                <a:tc>
                  <a:txBody>
                    <a:bodyPr/>
                    <a:lstStyle/>
                    <a:p>
                      <a:pPr algn="l" fontAlgn="b"/>
                      <a:r>
                        <a:rPr lang="fr-FR" sz="1500" u="none" strike="noStrike" dirty="0">
                          <a:effectLst/>
                        </a:rPr>
                        <a:t>D1: </a:t>
                      </a:r>
                      <a:r>
                        <a:rPr lang="fr-FR" sz="1500" u="none" strike="noStrike" dirty="0" err="1">
                          <a:effectLst/>
                        </a:rPr>
                        <a:t>November</a:t>
                      </a:r>
                      <a:r>
                        <a:rPr lang="fr-FR" sz="1500" u="none" strike="noStrike" dirty="0">
                          <a:effectLst/>
                        </a:rPr>
                        <a:t> 2021</a:t>
                      </a:r>
                      <a:endParaRPr lang="fr-FR" sz="1500" b="0" i="0" u="none" strike="noStrike" dirty="0">
                        <a:solidFill>
                          <a:srgbClr val="000000"/>
                        </a:solidFill>
                        <a:effectLst/>
                        <a:latin typeface="Verdana" panose="020B0604030504040204" pitchFamily="34" charset="0"/>
                      </a:endParaRPr>
                    </a:p>
                  </a:txBody>
                  <a:tcPr marL="1857" marR="1857" marT="1857" marB="0" anchor="ctr"/>
                </a:tc>
                <a:tc>
                  <a:txBody>
                    <a:bodyPr/>
                    <a:lstStyle/>
                    <a:p>
                      <a:pPr algn="l" fontAlgn="b"/>
                      <a:r>
                        <a:rPr lang="fr-FR" sz="1500" u="none" strike="noStrike">
                          <a:effectLst/>
                        </a:rPr>
                        <a:t>Report on communication plan (+ website), data management plan, organization of activities</a:t>
                      </a:r>
                      <a:endParaRPr lang="fr-FR" sz="1500" b="0" i="0" u="none" strike="noStrike">
                        <a:solidFill>
                          <a:srgbClr val="000000"/>
                        </a:solidFill>
                        <a:effectLst/>
                        <a:latin typeface="Verdana" panose="020B0604030504040204" pitchFamily="34" charset="0"/>
                      </a:endParaRPr>
                    </a:p>
                  </a:txBody>
                  <a:tcPr marL="1857" marR="1857" marT="1857" marB="0" anchor="ctr"/>
                </a:tc>
                <a:extLst>
                  <a:ext uri="{0D108BD9-81ED-4DB2-BD59-A6C34878D82A}">
                    <a16:rowId xmlns:a16="http://schemas.microsoft.com/office/drawing/2014/main" val="854975947"/>
                  </a:ext>
                </a:extLst>
              </a:tr>
              <a:tr h="144508">
                <a:tc>
                  <a:txBody>
                    <a:bodyPr/>
                    <a:lstStyle/>
                    <a:p>
                      <a:pPr algn="l" fontAlgn="b"/>
                      <a:r>
                        <a:rPr lang="fr-FR" sz="1500" b="1" u="none" strike="noStrike" dirty="0">
                          <a:solidFill>
                            <a:srgbClr val="0833F8"/>
                          </a:solidFill>
                          <a:effectLst/>
                        </a:rPr>
                        <a:t>D2: </a:t>
                      </a:r>
                      <a:r>
                        <a:rPr lang="fr-FR" sz="1500" b="1" u="none" strike="noStrike" dirty="0" err="1">
                          <a:solidFill>
                            <a:srgbClr val="0833F8"/>
                          </a:solidFill>
                          <a:effectLst/>
                        </a:rPr>
                        <a:t>November</a:t>
                      </a:r>
                      <a:r>
                        <a:rPr lang="fr-FR" sz="1500" b="1" u="none" strike="noStrike" dirty="0">
                          <a:solidFill>
                            <a:srgbClr val="0833F8"/>
                          </a:solidFill>
                          <a:effectLst/>
                        </a:rPr>
                        <a:t> 2021</a:t>
                      </a:r>
                      <a:endParaRPr lang="fr-FR" sz="1500" b="1" i="0" u="none" strike="noStrike" dirty="0">
                        <a:solidFill>
                          <a:srgbClr val="0833F8"/>
                        </a:solidFill>
                        <a:effectLst/>
                        <a:latin typeface="Verdana" panose="020B0604030504040204" pitchFamily="34" charset="0"/>
                      </a:endParaRPr>
                    </a:p>
                  </a:txBody>
                  <a:tcPr marL="1857" marR="1857" marT="1857" marB="0" anchor="ctr"/>
                </a:tc>
                <a:tc>
                  <a:txBody>
                    <a:bodyPr/>
                    <a:lstStyle/>
                    <a:p>
                      <a:pPr algn="l" fontAlgn="b"/>
                      <a:r>
                        <a:rPr lang="fr-FR" sz="1500" b="1" u="none" strike="noStrike">
                          <a:solidFill>
                            <a:srgbClr val="0833F8"/>
                          </a:solidFill>
                          <a:effectLst/>
                        </a:rPr>
                        <a:t>Finalization of the survey questionnaire</a:t>
                      </a:r>
                      <a:endParaRPr lang="fr-FR" sz="1500" b="1" i="0" u="none" strike="noStrike">
                        <a:solidFill>
                          <a:srgbClr val="0833F8"/>
                        </a:solidFill>
                        <a:effectLst/>
                        <a:latin typeface="Verdana" panose="020B0604030504040204" pitchFamily="34" charset="0"/>
                      </a:endParaRPr>
                    </a:p>
                  </a:txBody>
                  <a:tcPr marL="1857" marR="1857" marT="1857" marB="0" anchor="ctr"/>
                </a:tc>
                <a:extLst>
                  <a:ext uri="{0D108BD9-81ED-4DB2-BD59-A6C34878D82A}">
                    <a16:rowId xmlns:a16="http://schemas.microsoft.com/office/drawing/2014/main" val="4087966381"/>
                  </a:ext>
                </a:extLst>
              </a:tr>
              <a:tr h="144508">
                <a:tc>
                  <a:txBody>
                    <a:bodyPr/>
                    <a:lstStyle/>
                    <a:p>
                      <a:pPr algn="l" fontAlgn="b"/>
                      <a:r>
                        <a:rPr lang="fr-FR" sz="1500" b="1" u="none" strike="noStrike">
                          <a:solidFill>
                            <a:srgbClr val="0833F8"/>
                          </a:solidFill>
                          <a:effectLst/>
                        </a:rPr>
                        <a:t>D3: December 2021</a:t>
                      </a:r>
                      <a:endParaRPr lang="fr-FR" sz="1500" b="1" i="0" u="none" strike="noStrike">
                        <a:solidFill>
                          <a:srgbClr val="0833F8"/>
                        </a:solidFill>
                        <a:effectLst/>
                        <a:latin typeface="Verdana" panose="020B0604030504040204" pitchFamily="34" charset="0"/>
                      </a:endParaRPr>
                    </a:p>
                  </a:txBody>
                  <a:tcPr marL="1857" marR="1857" marT="1857" marB="0" anchor="ctr"/>
                </a:tc>
                <a:tc>
                  <a:txBody>
                    <a:bodyPr/>
                    <a:lstStyle/>
                    <a:p>
                      <a:pPr algn="l" fontAlgn="b"/>
                      <a:r>
                        <a:rPr lang="fr-FR" sz="1500" b="1" u="none" strike="noStrike" dirty="0">
                          <a:solidFill>
                            <a:srgbClr val="0833F8"/>
                          </a:solidFill>
                          <a:effectLst/>
                        </a:rPr>
                        <a:t>Report on the </a:t>
                      </a:r>
                      <a:r>
                        <a:rPr lang="fr-FR" sz="1500" b="1" u="none" strike="noStrike" dirty="0" err="1">
                          <a:solidFill>
                            <a:srgbClr val="0833F8"/>
                          </a:solidFill>
                          <a:effectLst/>
                        </a:rPr>
                        <a:t>selection</a:t>
                      </a:r>
                      <a:r>
                        <a:rPr lang="fr-FR" sz="1500" b="1" u="none" strike="noStrike" dirty="0">
                          <a:solidFill>
                            <a:srgbClr val="0833F8"/>
                          </a:solidFill>
                          <a:effectLst/>
                        </a:rPr>
                        <a:t> of </a:t>
                      </a:r>
                      <a:r>
                        <a:rPr lang="fr-FR" sz="1500" b="1" u="none" strike="noStrike" dirty="0" err="1">
                          <a:solidFill>
                            <a:srgbClr val="0833F8"/>
                          </a:solidFill>
                          <a:effectLst/>
                        </a:rPr>
                        <a:t>reference</a:t>
                      </a:r>
                      <a:r>
                        <a:rPr lang="fr-FR" sz="1500" b="1" u="none" strike="noStrike" dirty="0">
                          <a:solidFill>
                            <a:srgbClr val="0833F8"/>
                          </a:solidFill>
                          <a:effectLst/>
                        </a:rPr>
                        <a:t> </a:t>
                      </a:r>
                      <a:r>
                        <a:rPr lang="fr-FR" sz="1500" b="1" u="none" strike="noStrike" dirty="0" err="1">
                          <a:solidFill>
                            <a:srgbClr val="0833F8"/>
                          </a:solidFill>
                          <a:effectLst/>
                        </a:rPr>
                        <a:t>farms</a:t>
                      </a:r>
                      <a:endParaRPr lang="fr-FR" sz="1500" b="1" i="0" u="none" strike="noStrike" dirty="0">
                        <a:solidFill>
                          <a:srgbClr val="0833F8"/>
                        </a:solidFill>
                        <a:effectLst/>
                        <a:latin typeface="Verdana" panose="020B0604030504040204" pitchFamily="34" charset="0"/>
                      </a:endParaRPr>
                    </a:p>
                  </a:txBody>
                  <a:tcPr marL="1857" marR="1857" marT="1857" marB="0" anchor="ctr"/>
                </a:tc>
                <a:extLst>
                  <a:ext uri="{0D108BD9-81ED-4DB2-BD59-A6C34878D82A}">
                    <a16:rowId xmlns:a16="http://schemas.microsoft.com/office/drawing/2014/main" val="844405660"/>
                  </a:ext>
                </a:extLst>
              </a:tr>
              <a:tr h="144508">
                <a:tc>
                  <a:txBody>
                    <a:bodyPr/>
                    <a:lstStyle/>
                    <a:p>
                      <a:pPr algn="l" fontAlgn="b"/>
                      <a:r>
                        <a:rPr lang="fr-FR" sz="1500" b="1" u="none" strike="noStrike">
                          <a:solidFill>
                            <a:schemeClr val="accent6">
                              <a:lumMod val="75000"/>
                            </a:schemeClr>
                          </a:solidFill>
                          <a:effectLst/>
                        </a:rPr>
                        <a:t>D4: November 2021</a:t>
                      </a:r>
                      <a:endParaRPr lang="fr-FR" sz="1500" b="1" i="0" u="none" strike="noStrike">
                        <a:solidFill>
                          <a:schemeClr val="accent6">
                            <a:lumMod val="75000"/>
                          </a:schemeClr>
                        </a:solidFill>
                        <a:effectLst/>
                        <a:latin typeface="Verdana" panose="020B0604030504040204" pitchFamily="34" charset="0"/>
                      </a:endParaRPr>
                    </a:p>
                  </a:txBody>
                  <a:tcPr marL="1857" marR="1857" marT="1857" marB="0" anchor="ctr"/>
                </a:tc>
                <a:tc>
                  <a:txBody>
                    <a:bodyPr/>
                    <a:lstStyle/>
                    <a:p>
                      <a:pPr algn="l" fontAlgn="b"/>
                      <a:r>
                        <a:rPr lang="fr-FR" sz="1500" b="1" u="none" strike="noStrike" dirty="0" err="1">
                          <a:solidFill>
                            <a:schemeClr val="accent6">
                              <a:lumMod val="75000"/>
                            </a:schemeClr>
                          </a:solidFill>
                          <a:effectLst/>
                        </a:rPr>
                        <a:t>Booklets</a:t>
                      </a:r>
                      <a:r>
                        <a:rPr lang="fr-FR" sz="1500" b="1" u="none" strike="noStrike" dirty="0">
                          <a:solidFill>
                            <a:schemeClr val="accent6">
                              <a:lumMod val="75000"/>
                            </a:schemeClr>
                          </a:solidFill>
                          <a:effectLst/>
                        </a:rPr>
                        <a:t> on </a:t>
                      </a:r>
                      <a:r>
                        <a:rPr lang="fr-FR" sz="1500" b="1" u="none" strike="noStrike" dirty="0" err="1">
                          <a:solidFill>
                            <a:schemeClr val="accent6">
                              <a:lumMod val="75000"/>
                            </a:schemeClr>
                          </a:solidFill>
                          <a:effectLst/>
                        </a:rPr>
                        <a:t>earthworms</a:t>
                      </a:r>
                      <a:r>
                        <a:rPr lang="fr-FR" sz="1500" b="1" u="none" strike="noStrike" dirty="0">
                          <a:solidFill>
                            <a:schemeClr val="accent6">
                              <a:lumMod val="75000"/>
                            </a:schemeClr>
                          </a:solidFill>
                          <a:effectLst/>
                        </a:rPr>
                        <a:t> and </a:t>
                      </a:r>
                      <a:r>
                        <a:rPr lang="fr-FR" sz="1500" b="1" u="none" strike="noStrike" dirty="0" err="1">
                          <a:solidFill>
                            <a:schemeClr val="accent6">
                              <a:lumMod val="75000"/>
                            </a:schemeClr>
                          </a:solidFill>
                          <a:effectLst/>
                        </a:rPr>
                        <a:t>vermicomposts</a:t>
                      </a:r>
                      <a:endParaRPr lang="fr-FR" sz="1500" b="1" i="0" u="none" strike="noStrike" dirty="0">
                        <a:solidFill>
                          <a:schemeClr val="accent6">
                            <a:lumMod val="75000"/>
                          </a:schemeClr>
                        </a:solidFill>
                        <a:effectLst/>
                        <a:latin typeface="Verdana" panose="020B0604030504040204" pitchFamily="34" charset="0"/>
                      </a:endParaRPr>
                    </a:p>
                  </a:txBody>
                  <a:tcPr marL="1857" marR="1857" marT="1857" marB="0" anchor="ctr"/>
                </a:tc>
                <a:extLst>
                  <a:ext uri="{0D108BD9-81ED-4DB2-BD59-A6C34878D82A}">
                    <a16:rowId xmlns:a16="http://schemas.microsoft.com/office/drawing/2014/main" val="842844528"/>
                  </a:ext>
                </a:extLst>
              </a:tr>
              <a:tr h="239608">
                <a:tc>
                  <a:txBody>
                    <a:bodyPr/>
                    <a:lstStyle/>
                    <a:p>
                      <a:pPr algn="l" fontAlgn="b"/>
                      <a:r>
                        <a:rPr lang="fr-FR" sz="1500" u="none" strike="noStrike">
                          <a:effectLst/>
                        </a:rPr>
                        <a:t>D5: March 2022, September 2022, February 2023</a:t>
                      </a:r>
                      <a:endParaRPr lang="fr-FR" sz="1500" b="0" i="0" u="none" strike="noStrike">
                        <a:solidFill>
                          <a:srgbClr val="000000"/>
                        </a:solidFill>
                        <a:effectLst/>
                        <a:latin typeface="Verdana" panose="020B0604030504040204" pitchFamily="34" charset="0"/>
                      </a:endParaRPr>
                    </a:p>
                  </a:txBody>
                  <a:tcPr marL="1857" marR="1857" marT="1857" marB="0" anchor="ctr"/>
                </a:tc>
                <a:tc>
                  <a:txBody>
                    <a:bodyPr/>
                    <a:lstStyle/>
                    <a:p>
                      <a:pPr algn="l" fontAlgn="b"/>
                      <a:r>
                        <a:rPr lang="fr-FR" sz="1500" u="none" strike="noStrike">
                          <a:effectLst/>
                        </a:rPr>
                        <a:t>Management team report on scientific reorientations (if needed)</a:t>
                      </a:r>
                      <a:endParaRPr lang="fr-FR" sz="1500" b="0" i="0" u="none" strike="noStrike">
                        <a:solidFill>
                          <a:srgbClr val="000000"/>
                        </a:solidFill>
                        <a:effectLst/>
                        <a:latin typeface="Verdana" panose="020B0604030504040204" pitchFamily="34" charset="0"/>
                      </a:endParaRPr>
                    </a:p>
                  </a:txBody>
                  <a:tcPr marL="1857" marR="1857" marT="1857" marB="0" anchor="ctr"/>
                </a:tc>
                <a:extLst>
                  <a:ext uri="{0D108BD9-81ED-4DB2-BD59-A6C34878D82A}">
                    <a16:rowId xmlns:a16="http://schemas.microsoft.com/office/drawing/2014/main" val="67396046"/>
                  </a:ext>
                </a:extLst>
              </a:tr>
              <a:tr h="334709">
                <a:tc>
                  <a:txBody>
                    <a:bodyPr/>
                    <a:lstStyle/>
                    <a:p>
                      <a:pPr algn="l" fontAlgn="b"/>
                      <a:r>
                        <a:rPr lang="fr-FR" sz="1500" b="1" u="none" strike="noStrike">
                          <a:solidFill>
                            <a:schemeClr val="accent6">
                              <a:lumMod val="75000"/>
                            </a:schemeClr>
                          </a:solidFill>
                          <a:effectLst/>
                        </a:rPr>
                        <a:t>D6: July 2022</a:t>
                      </a:r>
                      <a:endParaRPr lang="fr-FR" sz="1500" b="1" i="0" u="none" strike="noStrike">
                        <a:solidFill>
                          <a:schemeClr val="accent6">
                            <a:lumMod val="75000"/>
                          </a:schemeClr>
                        </a:solidFill>
                        <a:effectLst/>
                        <a:latin typeface="Verdana" panose="020B0604030504040204" pitchFamily="34" charset="0"/>
                      </a:endParaRPr>
                    </a:p>
                  </a:txBody>
                  <a:tcPr marL="1857" marR="1857" marT="1857" marB="0" anchor="ctr"/>
                </a:tc>
                <a:tc>
                  <a:txBody>
                    <a:bodyPr/>
                    <a:lstStyle/>
                    <a:p>
                      <a:pPr algn="l" fontAlgn="b"/>
                      <a:r>
                        <a:rPr lang="fr-FR" sz="1500" b="1" u="none" strike="noStrike" dirty="0" err="1">
                          <a:solidFill>
                            <a:schemeClr val="accent6">
                              <a:lumMod val="75000"/>
                            </a:schemeClr>
                          </a:solidFill>
                          <a:effectLst/>
                        </a:rPr>
                        <a:t>Master's</a:t>
                      </a:r>
                      <a:r>
                        <a:rPr lang="fr-FR" sz="1500" b="1" u="none" strike="noStrike" dirty="0">
                          <a:solidFill>
                            <a:schemeClr val="accent6">
                              <a:lumMod val="75000"/>
                            </a:schemeClr>
                          </a:solidFill>
                          <a:effectLst/>
                        </a:rPr>
                        <a:t> reports on </a:t>
                      </a:r>
                      <a:r>
                        <a:rPr lang="fr-FR" sz="1500" b="1" u="none" strike="noStrike" dirty="0" err="1">
                          <a:solidFill>
                            <a:schemeClr val="accent6">
                              <a:lumMod val="75000"/>
                            </a:schemeClr>
                          </a:solidFill>
                          <a:effectLst/>
                        </a:rPr>
                        <a:t>farmers'perception</a:t>
                      </a:r>
                      <a:r>
                        <a:rPr lang="fr-FR" sz="1500" b="1" u="none" strike="noStrike" dirty="0">
                          <a:solidFill>
                            <a:schemeClr val="accent6">
                              <a:lumMod val="75000"/>
                            </a:schemeClr>
                          </a:solidFill>
                          <a:effectLst/>
                        </a:rPr>
                        <a:t> on </a:t>
                      </a:r>
                      <a:r>
                        <a:rPr lang="fr-FR" sz="1500" b="1" u="none" strike="noStrike" dirty="0" err="1">
                          <a:solidFill>
                            <a:schemeClr val="accent6">
                              <a:lumMod val="75000"/>
                            </a:schemeClr>
                          </a:solidFill>
                          <a:effectLst/>
                        </a:rPr>
                        <a:t>earthworms</a:t>
                      </a:r>
                      <a:r>
                        <a:rPr lang="fr-FR" sz="1500" b="1" u="none" strike="noStrike" dirty="0">
                          <a:solidFill>
                            <a:schemeClr val="accent6">
                              <a:lumMod val="75000"/>
                            </a:schemeClr>
                          </a:solidFill>
                          <a:effectLst/>
                        </a:rPr>
                        <a:t> and </a:t>
                      </a:r>
                      <a:r>
                        <a:rPr lang="fr-FR" sz="1500" b="1" u="none" strike="noStrike" dirty="0" err="1">
                          <a:solidFill>
                            <a:schemeClr val="accent6">
                              <a:lumMod val="75000"/>
                            </a:schemeClr>
                          </a:solidFill>
                          <a:effectLst/>
                        </a:rPr>
                        <a:t>vermicomposts</a:t>
                      </a:r>
                      <a:r>
                        <a:rPr lang="fr-FR" sz="1500" b="1" u="none" strike="noStrike" dirty="0">
                          <a:solidFill>
                            <a:schemeClr val="accent6">
                              <a:lumMod val="75000"/>
                            </a:schemeClr>
                          </a:solidFill>
                          <a:effectLst/>
                        </a:rPr>
                        <a:t>, </a:t>
                      </a:r>
                      <a:r>
                        <a:rPr lang="fr-FR" sz="1500" b="1" u="none" strike="noStrike" dirty="0" err="1">
                          <a:solidFill>
                            <a:schemeClr val="accent6">
                              <a:lumMod val="75000"/>
                            </a:schemeClr>
                          </a:solidFill>
                          <a:effectLst/>
                        </a:rPr>
                        <a:t>climate</a:t>
                      </a:r>
                      <a:r>
                        <a:rPr lang="fr-FR" sz="1500" b="1" u="none" strike="noStrike" dirty="0">
                          <a:solidFill>
                            <a:schemeClr val="accent6">
                              <a:lumMod val="75000"/>
                            </a:schemeClr>
                          </a:solidFill>
                          <a:effectLst/>
                        </a:rPr>
                        <a:t> change, </a:t>
                      </a:r>
                      <a:r>
                        <a:rPr lang="fr-FR" sz="1500" b="1" u="none" strike="noStrike" dirty="0" err="1">
                          <a:solidFill>
                            <a:schemeClr val="accent6">
                              <a:lumMod val="75000"/>
                            </a:schemeClr>
                          </a:solidFill>
                          <a:effectLst/>
                        </a:rPr>
                        <a:t>rice</a:t>
                      </a:r>
                      <a:r>
                        <a:rPr lang="fr-FR" sz="1500" b="1" u="none" strike="noStrike" dirty="0">
                          <a:solidFill>
                            <a:schemeClr val="accent6">
                              <a:lumMod val="75000"/>
                            </a:schemeClr>
                          </a:solidFill>
                          <a:effectLst/>
                        </a:rPr>
                        <a:t> </a:t>
                      </a:r>
                      <a:r>
                        <a:rPr lang="fr-FR" sz="1500" b="1" u="none" strike="noStrike" dirty="0" err="1">
                          <a:solidFill>
                            <a:schemeClr val="accent6">
                              <a:lumMod val="75000"/>
                            </a:schemeClr>
                          </a:solidFill>
                          <a:effectLst/>
                        </a:rPr>
                        <a:t>husking</a:t>
                      </a:r>
                      <a:endParaRPr lang="fr-FR" sz="1500" b="1" i="0" u="none" strike="noStrike" dirty="0">
                        <a:solidFill>
                          <a:schemeClr val="accent6">
                            <a:lumMod val="75000"/>
                          </a:schemeClr>
                        </a:solidFill>
                        <a:effectLst/>
                        <a:latin typeface="Verdana" panose="020B0604030504040204" pitchFamily="34" charset="0"/>
                      </a:endParaRPr>
                    </a:p>
                  </a:txBody>
                  <a:tcPr marL="1857" marR="1857" marT="1857" marB="0" anchor="ctr"/>
                </a:tc>
                <a:extLst>
                  <a:ext uri="{0D108BD9-81ED-4DB2-BD59-A6C34878D82A}">
                    <a16:rowId xmlns:a16="http://schemas.microsoft.com/office/drawing/2014/main" val="3588290859"/>
                  </a:ext>
                </a:extLst>
              </a:tr>
              <a:tr h="96958">
                <a:tc>
                  <a:txBody>
                    <a:bodyPr/>
                    <a:lstStyle/>
                    <a:p>
                      <a:pPr algn="l" fontAlgn="b"/>
                      <a:r>
                        <a:rPr lang="fr-FR" sz="1500" b="1" u="none" strike="noStrike">
                          <a:solidFill>
                            <a:srgbClr val="0833F8"/>
                          </a:solidFill>
                          <a:effectLst/>
                        </a:rPr>
                        <a:t>D7: July 2022</a:t>
                      </a:r>
                      <a:endParaRPr lang="fr-FR" sz="1500" b="1" i="0" u="none" strike="noStrike">
                        <a:solidFill>
                          <a:srgbClr val="0833F8"/>
                        </a:solidFill>
                        <a:effectLst/>
                        <a:latin typeface="Verdana" panose="020B0604030504040204" pitchFamily="34" charset="0"/>
                      </a:endParaRPr>
                    </a:p>
                  </a:txBody>
                  <a:tcPr marL="1857" marR="1857" marT="1857" marB="0" anchor="ctr"/>
                </a:tc>
                <a:tc>
                  <a:txBody>
                    <a:bodyPr/>
                    <a:lstStyle/>
                    <a:p>
                      <a:pPr algn="l" fontAlgn="b"/>
                      <a:r>
                        <a:rPr lang="fr-FR" sz="1500" b="1" u="none" strike="noStrike">
                          <a:solidFill>
                            <a:srgbClr val="0833F8"/>
                          </a:solidFill>
                          <a:effectLst/>
                        </a:rPr>
                        <a:t>Assessment of farmers' training</a:t>
                      </a:r>
                      <a:endParaRPr lang="fr-FR" sz="1500" b="1" i="0" u="none" strike="noStrike">
                        <a:solidFill>
                          <a:srgbClr val="0833F8"/>
                        </a:solidFill>
                        <a:effectLst/>
                        <a:latin typeface="Verdana" panose="020B0604030504040204" pitchFamily="34" charset="0"/>
                      </a:endParaRPr>
                    </a:p>
                  </a:txBody>
                  <a:tcPr marL="1857" marR="1857" marT="1857" marB="0" anchor="ctr"/>
                </a:tc>
                <a:extLst>
                  <a:ext uri="{0D108BD9-81ED-4DB2-BD59-A6C34878D82A}">
                    <a16:rowId xmlns:a16="http://schemas.microsoft.com/office/drawing/2014/main" val="724153600"/>
                  </a:ext>
                </a:extLst>
              </a:tr>
              <a:tr h="382259">
                <a:tc>
                  <a:txBody>
                    <a:bodyPr/>
                    <a:lstStyle/>
                    <a:p>
                      <a:pPr algn="l" fontAlgn="b"/>
                      <a:r>
                        <a:rPr lang="fr-FR" sz="1500" b="1" u="none" strike="noStrike">
                          <a:solidFill>
                            <a:schemeClr val="accent6">
                              <a:lumMod val="75000"/>
                            </a:schemeClr>
                          </a:solidFill>
                          <a:effectLst/>
                        </a:rPr>
                        <a:t>D8: July 2022</a:t>
                      </a:r>
                      <a:endParaRPr lang="fr-FR" sz="1500" b="1" i="0" u="none" strike="noStrike">
                        <a:solidFill>
                          <a:schemeClr val="accent6">
                            <a:lumMod val="75000"/>
                          </a:schemeClr>
                        </a:solidFill>
                        <a:effectLst/>
                        <a:latin typeface="Verdana" panose="020B0604030504040204" pitchFamily="34" charset="0"/>
                      </a:endParaRPr>
                    </a:p>
                  </a:txBody>
                  <a:tcPr marL="1857" marR="1857" marT="1857" marB="0" anchor="ctr"/>
                </a:tc>
                <a:tc>
                  <a:txBody>
                    <a:bodyPr/>
                    <a:lstStyle/>
                    <a:p>
                      <a:pPr algn="l" fontAlgn="b"/>
                      <a:r>
                        <a:rPr lang="fr-FR" sz="1500" b="1" u="none" strike="noStrike" dirty="0" err="1">
                          <a:solidFill>
                            <a:schemeClr val="accent6">
                              <a:lumMod val="75000"/>
                            </a:schemeClr>
                          </a:solidFill>
                          <a:effectLst/>
                        </a:rPr>
                        <a:t>Workshop's</a:t>
                      </a:r>
                      <a:r>
                        <a:rPr lang="fr-FR" sz="1500" b="1" u="none" strike="noStrike" dirty="0">
                          <a:solidFill>
                            <a:schemeClr val="accent6">
                              <a:lumMod val="75000"/>
                            </a:schemeClr>
                          </a:solidFill>
                          <a:effectLst/>
                        </a:rPr>
                        <a:t> reports on the </a:t>
                      </a:r>
                      <a:r>
                        <a:rPr lang="fr-FR" sz="1500" b="1" u="none" strike="noStrike" dirty="0" err="1">
                          <a:solidFill>
                            <a:schemeClr val="accent6">
                              <a:lumMod val="75000"/>
                            </a:schemeClr>
                          </a:solidFill>
                          <a:effectLst/>
                        </a:rPr>
                        <a:t>co</a:t>
                      </a:r>
                      <a:r>
                        <a:rPr lang="fr-FR" sz="1500" b="1" u="none" strike="noStrike" dirty="0">
                          <a:solidFill>
                            <a:schemeClr val="accent6">
                              <a:lumMod val="75000"/>
                            </a:schemeClr>
                          </a:solidFill>
                          <a:effectLst/>
                        </a:rPr>
                        <a:t>-design of </a:t>
                      </a:r>
                      <a:r>
                        <a:rPr lang="fr-FR" sz="1500" b="1" u="none" strike="noStrike" dirty="0" err="1">
                          <a:solidFill>
                            <a:schemeClr val="accent6">
                              <a:lumMod val="75000"/>
                            </a:schemeClr>
                          </a:solidFill>
                          <a:effectLst/>
                        </a:rPr>
                        <a:t>innovative</a:t>
                      </a:r>
                      <a:r>
                        <a:rPr lang="fr-FR" sz="1500" b="1" u="none" strike="noStrike" dirty="0">
                          <a:solidFill>
                            <a:schemeClr val="accent6">
                              <a:lumMod val="75000"/>
                            </a:schemeClr>
                          </a:solidFill>
                          <a:effectLst/>
                        </a:rPr>
                        <a:t> practices to </a:t>
                      </a:r>
                      <a:r>
                        <a:rPr lang="fr-FR" sz="1500" b="1" u="none" strike="noStrike" dirty="0" err="1">
                          <a:solidFill>
                            <a:schemeClr val="accent6">
                              <a:lumMod val="75000"/>
                            </a:schemeClr>
                          </a:solidFill>
                          <a:effectLst/>
                        </a:rPr>
                        <a:t>be</a:t>
                      </a:r>
                      <a:r>
                        <a:rPr lang="fr-FR" sz="1500" b="1" u="none" strike="noStrike" dirty="0">
                          <a:solidFill>
                            <a:schemeClr val="accent6">
                              <a:lumMod val="75000"/>
                            </a:schemeClr>
                          </a:solidFill>
                          <a:effectLst/>
                        </a:rPr>
                        <a:t> </a:t>
                      </a:r>
                      <a:r>
                        <a:rPr lang="fr-FR" sz="1500" b="1" u="none" strike="noStrike" dirty="0" err="1">
                          <a:solidFill>
                            <a:schemeClr val="accent6">
                              <a:lumMod val="75000"/>
                            </a:schemeClr>
                          </a:solidFill>
                          <a:effectLst/>
                        </a:rPr>
                        <a:t>impleted</a:t>
                      </a:r>
                      <a:r>
                        <a:rPr lang="fr-FR" sz="1500" b="1" u="none" strike="noStrike" dirty="0">
                          <a:solidFill>
                            <a:schemeClr val="accent6">
                              <a:lumMod val="75000"/>
                            </a:schemeClr>
                          </a:solidFill>
                          <a:effectLst/>
                        </a:rPr>
                        <a:t> on-</a:t>
                      </a:r>
                      <a:r>
                        <a:rPr lang="fr-FR" sz="1500" b="1" u="none" strike="noStrike" dirty="0" err="1">
                          <a:solidFill>
                            <a:schemeClr val="accent6">
                              <a:lumMod val="75000"/>
                            </a:schemeClr>
                          </a:solidFill>
                          <a:effectLst/>
                        </a:rPr>
                        <a:t>farm</a:t>
                      </a:r>
                      <a:r>
                        <a:rPr lang="fr-FR" sz="1500" b="1" u="none" strike="noStrike" dirty="0">
                          <a:solidFill>
                            <a:schemeClr val="accent6">
                              <a:lumMod val="75000"/>
                            </a:schemeClr>
                          </a:solidFill>
                          <a:effectLst/>
                        </a:rPr>
                        <a:t> on </a:t>
                      </a:r>
                      <a:r>
                        <a:rPr lang="fr-FR" sz="1500" b="1" u="none" strike="noStrike" dirty="0" err="1">
                          <a:solidFill>
                            <a:schemeClr val="accent6">
                              <a:lumMod val="75000"/>
                            </a:schemeClr>
                          </a:solidFill>
                          <a:effectLst/>
                        </a:rPr>
                        <a:t>year</a:t>
                      </a:r>
                      <a:r>
                        <a:rPr lang="fr-FR" sz="1500" b="1" u="none" strike="noStrike" dirty="0">
                          <a:solidFill>
                            <a:schemeClr val="accent6">
                              <a:lumMod val="75000"/>
                            </a:schemeClr>
                          </a:solidFill>
                          <a:effectLst/>
                        </a:rPr>
                        <a:t> 2 (</a:t>
                      </a:r>
                      <a:r>
                        <a:rPr lang="fr-FR" sz="1500" b="1" u="none" strike="noStrike" dirty="0" err="1">
                          <a:solidFill>
                            <a:schemeClr val="accent6">
                              <a:lumMod val="75000"/>
                            </a:schemeClr>
                          </a:solidFill>
                          <a:effectLst/>
                        </a:rPr>
                        <a:t>task</a:t>
                      </a:r>
                      <a:r>
                        <a:rPr lang="fr-FR" sz="1500" b="1" u="none" strike="noStrike" dirty="0">
                          <a:solidFill>
                            <a:schemeClr val="accent6">
                              <a:lumMod val="75000"/>
                            </a:schemeClr>
                          </a:solidFill>
                          <a:effectLst/>
                        </a:rPr>
                        <a:t> 2.2)</a:t>
                      </a:r>
                      <a:endParaRPr lang="fr-FR" sz="1500" b="1" i="0" u="none" strike="noStrike" dirty="0">
                        <a:solidFill>
                          <a:schemeClr val="accent6">
                            <a:lumMod val="75000"/>
                          </a:schemeClr>
                        </a:solidFill>
                        <a:effectLst/>
                        <a:latin typeface="Verdana" panose="020B0604030504040204" pitchFamily="34" charset="0"/>
                      </a:endParaRPr>
                    </a:p>
                  </a:txBody>
                  <a:tcPr marL="1857" marR="1857" marT="1857" marB="0" anchor="ctr"/>
                </a:tc>
                <a:extLst>
                  <a:ext uri="{0D108BD9-81ED-4DB2-BD59-A6C34878D82A}">
                    <a16:rowId xmlns:a16="http://schemas.microsoft.com/office/drawing/2014/main" val="1579300498"/>
                  </a:ext>
                </a:extLst>
              </a:tr>
              <a:tr h="477359">
                <a:tc>
                  <a:txBody>
                    <a:bodyPr/>
                    <a:lstStyle/>
                    <a:p>
                      <a:pPr algn="l" fontAlgn="b"/>
                      <a:r>
                        <a:rPr lang="fr-FR" sz="1500" b="1" u="none" strike="noStrike">
                          <a:solidFill>
                            <a:schemeClr val="accent2">
                              <a:lumMod val="75000"/>
                            </a:schemeClr>
                          </a:solidFill>
                          <a:effectLst/>
                        </a:rPr>
                        <a:t>D9: July 2022 and June 2023</a:t>
                      </a:r>
                      <a:endParaRPr lang="fr-FR" sz="1500" b="1" i="0" u="none" strike="noStrike">
                        <a:solidFill>
                          <a:schemeClr val="accent2">
                            <a:lumMod val="75000"/>
                          </a:schemeClr>
                        </a:solidFill>
                        <a:effectLst/>
                        <a:latin typeface="Verdana" panose="020B0604030504040204" pitchFamily="34" charset="0"/>
                      </a:endParaRPr>
                    </a:p>
                  </a:txBody>
                  <a:tcPr marL="1857" marR="1857" marT="1857" marB="0" anchor="ctr"/>
                </a:tc>
                <a:tc>
                  <a:txBody>
                    <a:bodyPr/>
                    <a:lstStyle/>
                    <a:p>
                      <a:pPr algn="l" fontAlgn="b"/>
                      <a:r>
                        <a:rPr lang="fr-FR" sz="1500" b="1" u="none" strike="noStrike">
                          <a:solidFill>
                            <a:schemeClr val="accent2">
                              <a:lumMod val="75000"/>
                            </a:schemeClr>
                          </a:solidFill>
                          <a:effectLst/>
                        </a:rPr>
                        <a:t>Several master's reports on field trials (crop yield, soil health, soil pathogens, climate adaptation and mitigation, nutritional grain quality)</a:t>
                      </a:r>
                      <a:endParaRPr lang="fr-FR" sz="1500" b="1" i="0" u="none" strike="noStrike">
                        <a:solidFill>
                          <a:schemeClr val="accent2">
                            <a:lumMod val="75000"/>
                          </a:schemeClr>
                        </a:solidFill>
                        <a:effectLst/>
                        <a:latin typeface="Verdana" panose="020B0604030504040204" pitchFamily="34" charset="0"/>
                      </a:endParaRPr>
                    </a:p>
                  </a:txBody>
                  <a:tcPr marL="1857" marR="1857" marT="1857" marB="0" anchor="ctr"/>
                </a:tc>
                <a:extLst>
                  <a:ext uri="{0D108BD9-81ED-4DB2-BD59-A6C34878D82A}">
                    <a16:rowId xmlns:a16="http://schemas.microsoft.com/office/drawing/2014/main" val="2114724142"/>
                  </a:ext>
                </a:extLst>
              </a:tr>
              <a:tr h="406034">
                <a:tc>
                  <a:txBody>
                    <a:bodyPr/>
                    <a:lstStyle/>
                    <a:p>
                      <a:pPr algn="l" fontAlgn="b"/>
                      <a:r>
                        <a:rPr lang="fr-FR" sz="1500" b="1" u="none" strike="noStrike">
                          <a:solidFill>
                            <a:schemeClr val="accent2">
                              <a:lumMod val="75000"/>
                            </a:schemeClr>
                          </a:solidFill>
                          <a:effectLst/>
                        </a:rPr>
                        <a:t>D10: July 2022 and April 2023</a:t>
                      </a:r>
                      <a:endParaRPr lang="fr-FR" sz="1500" b="1" i="0" u="none" strike="noStrike">
                        <a:solidFill>
                          <a:schemeClr val="accent2">
                            <a:lumMod val="75000"/>
                          </a:schemeClr>
                        </a:solidFill>
                        <a:effectLst/>
                        <a:latin typeface="Verdana" panose="020B0604030504040204" pitchFamily="34" charset="0"/>
                      </a:endParaRPr>
                    </a:p>
                  </a:txBody>
                  <a:tcPr marL="1857" marR="1857" marT="1857" marB="0" anchor="ctr"/>
                </a:tc>
                <a:tc>
                  <a:txBody>
                    <a:bodyPr/>
                    <a:lstStyle/>
                    <a:p>
                      <a:pPr algn="l" fontAlgn="b"/>
                      <a:r>
                        <a:rPr lang="fr-FR" sz="1500" b="1" u="none" strike="noStrike">
                          <a:solidFill>
                            <a:schemeClr val="accent2">
                              <a:lumMod val="75000"/>
                            </a:schemeClr>
                          </a:solidFill>
                          <a:effectLst/>
                        </a:rPr>
                        <a:t>Master's reports on laboratory experiments on climatic stress (rice growth, CO2 emissions, earthworm survival)</a:t>
                      </a:r>
                      <a:endParaRPr lang="fr-FR" sz="1500" b="1" i="0" u="none" strike="noStrike">
                        <a:solidFill>
                          <a:schemeClr val="accent2">
                            <a:lumMod val="75000"/>
                          </a:schemeClr>
                        </a:solidFill>
                        <a:effectLst/>
                        <a:latin typeface="Verdana" panose="020B0604030504040204" pitchFamily="34" charset="0"/>
                      </a:endParaRPr>
                    </a:p>
                  </a:txBody>
                  <a:tcPr marL="1857" marR="1857" marT="1857" marB="0" anchor="ctr"/>
                </a:tc>
                <a:extLst>
                  <a:ext uri="{0D108BD9-81ED-4DB2-BD59-A6C34878D82A}">
                    <a16:rowId xmlns:a16="http://schemas.microsoft.com/office/drawing/2014/main" val="951688313"/>
                  </a:ext>
                </a:extLst>
              </a:tr>
              <a:tr h="263383">
                <a:tc>
                  <a:txBody>
                    <a:bodyPr/>
                    <a:lstStyle/>
                    <a:p>
                      <a:pPr algn="l" fontAlgn="b"/>
                      <a:r>
                        <a:rPr lang="fr-FR" sz="1500" b="1" u="none" strike="noStrike">
                          <a:solidFill>
                            <a:schemeClr val="accent2">
                              <a:lumMod val="75000"/>
                            </a:schemeClr>
                          </a:solidFill>
                          <a:effectLst/>
                        </a:rPr>
                        <a:t>D11: Novembre 2022</a:t>
                      </a:r>
                      <a:endParaRPr lang="fr-FR" sz="1500" b="1" i="0" u="none" strike="noStrike">
                        <a:solidFill>
                          <a:schemeClr val="accent2">
                            <a:lumMod val="75000"/>
                          </a:schemeClr>
                        </a:solidFill>
                        <a:effectLst/>
                        <a:latin typeface="Verdana" panose="020B0604030504040204" pitchFamily="34" charset="0"/>
                      </a:endParaRPr>
                    </a:p>
                  </a:txBody>
                  <a:tcPr marL="1857" marR="1857" marT="1857" marB="0" anchor="ctr"/>
                </a:tc>
                <a:tc>
                  <a:txBody>
                    <a:bodyPr/>
                    <a:lstStyle/>
                    <a:p>
                      <a:pPr algn="l" fontAlgn="b"/>
                      <a:r>
                        <a:rPr lang="fr-FR" sz="1500" b="1" u="none" strike="noStrike" dirty="0" err="1">
                          <a:solidFill>
                            <a:schemeClr val="accent2">
                              <a:lumMod val="75000"/>
                            </a:schemeClr>
                          </a:solidFill>
                          <a:effectLst/>
                        </a:rPr>
                        <a:t>Master's</a:t>
                      </a:r>
                      <a:r>
                        <a:rPr lang="fr-FR" sz="1500" b="1" u="none" strike="noStrike" dirty="0">
                          <a:solidFill>
                            <a:schemeClr val="accent2">
                              <a:lumMod val="75000"/>
                            </a:schemeClr>
                          </a:solidFill>
                          <a:effectLst/>
                        </a:rPr>
                        <a:t> reports on the </a:t>
                      </a:r>
                      <a:r>
                        <a:rPr lang="fr-FR" sz="1500" b="1" u="none" strike="noStrike" dirty="0" err="1">
                          <a:solidFill>
                            <a:schemeClr val="accent2">
                              <a:lumMod val="75000"/>
                            </a:schemeClr>
                          </a:solidFill>
                          <a:effectLst/>
                        </a:rPr>
                        <a:t>survey</a:t>
                      </a:r>
                      <a:r>
                        <a:rPr lang="fr-FR" sz="1500" b="1" u="none" strike="noStrike" dirty="0">
                          <a:solidFill>
                            <a:schemeClr val="accent2">
                              <a:lumMod val="75000"/>
                            </a:schemeClr>
                          </a:solidFill>
                          <a:effectLst/>
                        </a:rPr>
                        <a:t> of </a:t>
                      </a:r>
                      <a:r>
                        <a:rPr lang="fr-FR" sz="1500" b="1" u="none" strike="noStrike" dirty="0" err="1">
                          <a:solidFill>
                            <a:schemeClr val="accent2">
                              <a:lumMod val="75000"/>
                            </a:schemeClr>
                          </a:solidFill>
                          <a:effectLst/>
                        </a:rPr>
                        <a:t>earthworms</a:t>
                      </a:r>
                      <a:r>
                        <a:rPr lang="fr-FR" sz="1500" b="1" u="none" strike="noStrike" dirty="0">
                          <a:solidFill>
                            <a:schemeClr val="accent2">
                              <a:lumMod val="75000"/>
                            </a:schemeClr>
                          </a:solidFill>
                          <a:effectLst/>
                        </a:rPr>
                        <a:t> and </a:t>
                      </a:r>
                      <a:r>
                        <a:rPr lang="fr-FR" sz="1500" b="1" u="none" strike="noStrike" dirty="0" err="1">
                          <a:solidFill>
                            <a:schemeClr val="accent2">
                              <a:lumMod val="75000"/>
                            </a:schemeClr>
                          </a:solidFill>
                          <a:effectLst/>
                        </a:rPr>
                        <a:t>raw</a:t>
                      </a:r>
                      <a:r>
                        <a:rPr lang="fr-FR" sz="1500" b="1" u="none" strike="noStrike" dirty="0">
                          <a:solidFill>
                            <a:schemeClr val="accent2">
                              <a:lumMod val="75000"/>
                            </a:schemeClr>
                          </a:solidFill>
                          <a:effectLst/>
                        </a:rPr>
                        <a:t> </a:t>
                      </a:r>
                      <a:r>
                        <a:rPr lang="fr-FR" sz="1500" b="1" u="none" strike="noStrike" dirty="0" err="1">
                          <a:solidFill>
                            <a:schemeClr val="accent2">
                              <a:lumMod val="75000"/>
                            </a:schemeClr>
                          </a:solidFill>
                          <a:effectLst/>
                        </a:rPr>
                        <a:t>organic</a:t>
                      </a:r>
                      <a:r>
                        <a:rPr lang="fr-FR" sz="1500" b="1" u="none" strike="noStrike" dirty="0">
                          <a:solidFill>
                            <a:schemeClr val="accent2">
                              <a:lumMod val="75000"/>
                            </a:schemeClr>
                          </a:solidFill>
                          <a:effectLst/>
                        </a:rPr>
                        <a:t> </a:t>
                      </a:r>
                      <a:r>
                        <a:rPr lang="fr-FR" sz="1500" b="1" u="none" strike="noStrike" dirty="0" err="1">
                          <a:solidFill>
                            <a:schemeClr val="accent2">
                              <a:lumMod val="75000"/>
                            </a:schemeClr>
                          </a:solidFill>
                          <a:effectLst/>
                        </a:rPr>
                        <a:t>resources</a:t>
                      </a:r>
                      <a:endParaRPr lang="fr-FR" sz="1500" b="1" i="0" u="none" strike="noStrike" dirty="0">
                        <a:solidFill>
                          <a:schemeClr val="accent2">
                            <a:lumMod val="75000"/>
                          </a:schemeClr>
                        </a:solidFill>
                        <a:effectLst/>
                        <a:latin typeface="Verdana" panose="020B0604030504040204" pitchFamily="34" charset="0"/>
                      </a:endParaRPr>
                    </a:p>
                  </a:txBody>
                  <a:tcPr marL="1857" marR="1857" marT="1857" marB="0" anchor="ctr"/>
                </a:tc>
                <a:extLst>
                  <a:ext uri="{0D108BD9-81ED-4DB2-BD59-A6C34878D82A}">
                    <a16:rowId xmlns:a16="http://schemas.microsoft.com/office/drawing/2014/main" val="1539382269"/>
                  </a:ext>
                </a:extLst>
              </a:tr>
              <a:tr h="429809">
                <a:tc>
                  <a:txBody>
                    <a:bodyPr/>
                    <a:lstStyle/>
                    <a:p>
                      <a:pPr algn="l" fontAlgn="b"/>
                      <a:r>
                        <a:rPr lang="fr-FR" sz="1500" b="1" u="none" strike="noStrike">
                          <a:solidFill>
                            <a:srgbClr val="0833F8"/>
                          </a:solidFill>
                          <a:effectLst/>
                        </a:rPr>
                        <a:t>D12: June 2023</a:t>
                      </a:r>
                      <a:endParaRPr lang="fr-FR" sz="1500" b="1" i="0" u="none" strike="noStrike">
                        <a:solidFill>
                          <a:srgbClr val="0833F8"/>
                        </a:solidFill>
                        <a:effectLst/>
                        <a:latin typeface="Verdana" panose="020B0604030504040204" pitchFamily="34" charset="0"/>
                      </a:endParaRPr>
                    </a:p>
                  </a:txBody>
                  <a:tcPr marL="1857" marR="1857" marT="1857" marB="0" anchor="ctr"/>
                </a:tc>
                <a:tc>
                  <a:txBody>
                    <a:bodyPr/>
                    <a:lstStyle/>
                    <a:p>
                      <a:pPr algn="l" fontAlgn="b"/>
                      <a:r>
                        <a:rPr lang="fr-FR" sz="1500" b="1" u="none" strike="noStrike">
                          <a:solidFill>
                            <a:srgbClr val="0833F8"/>
                          </a:solidFill>
                          <a:effectLst/>
                        </a:rPr>
                        <a:t>Workshop report on a participatory assessment on the success, constraints and limits of the co-designed innovative practies </a:t>
                      </a:r>
                      <a:endParaRPr lang="fr-FR" sz="1500" b="1" i="0" u="none" strike="noStrike">
                        <a:solidFill>
                          <a:srgbClr val="0833F8"/>
                        </a:solidFill>
                        <a:effectLst/>
                        <a:latin typeface="Verdana" panose="020B0604030504040204" pitchFamily="34" charset="0"/>
                      </a:endParaRPr>
                    </a:p>
                  </a:txBody>
                  <a:tcPr marL="1857" marR="1857" marT="1857" marB="0" anchor="ctr"/>
                </a:tc>
                <a:extLst>
                  <a:ext uri="{0D108BD9-81ED-4DB2-BD59-A6C34878D82A}">
                    <a16:rowId xmlns:a16="http://schemas.microsoft.com/office/drawing/2014/main" val="2501494896"/>
                  </a:ext>
                </a:extLst>
              </a:tr>
              <a:tr h="263383">
                <a:tc>
                  <a:txBody>
                    <a:bodyPr/>
                    <a:lstStyle/>
                    <a:p>
                      <a:pPr algn="l" fontAlgn="b"/>
                      <a:r>
                        <a:rPr lang="fr-FR" sz="1500" b="1" u="none" strike="noStrike">
                          <a:solidFill>
                            <a:srgbClr val="0833F8"/>
                          </a:solidFill>
                          <a:effectLst/>
                        </a:rPr>
                        <a:t>D13: June 2023</a:t>
                      </a:r>
                      <a:endParaRPr lang="fr-FR" sz="1500" b="1" i="0" u="none" strike="noStrike">
                        <a:solidFill>
                          <a:srgbClr val="0833F8"/>
                        </a:solidFill>
                        <a:effectLst/>
                        <a:latin typeface="Verdana" panose="020B0604030504040204" pitchFamily="34" charset="0"/>
                      </a:endParaRPr>
                    </a:p>
                  </a:txBody>
                  <a:tcPr marL="1857" marR="1857" marT="1857" marB="0" anchor="ctr"/>
                </a:tc>
                <a:tc>
                  <a:txBody>
                    <a:bodyPr/>
                    <a:lstStyle/>
                    <a:p>
                      <a:pPr algn="l" fontAlgn="b"/>
                      <a:r>
                        <a:rPr lang="fr-FR" sz="1500" b="1" u="none" strike="noStrike" dirty="0" err="1">
                          <a:solidFill>
                            <a:srgbClr val="0833F8"/>
                          </a:solidFill>
                          <a:effectLst/>
                        </a:rPr>
                        <a:t>Workshop's</a:t>
                      </a:r>
                      <a:r>
                        <a:rPr lang="fr-FR" sz="1500" b="1" u="none" strike="noStrike" dirty="0">
                          <a:solidFill>
                            <a:srgbClr val="0833F8"/>
                          </a:solidFill>
                          <a:effectLst/>
                        </a:rPr>
                        <a:t> report on the </a:t>
                      </a:r>
                      <a:r>
                        <a:rPr lang="fr-FR" sz="1500" b="1" u="none" strike="noStrike" dirty="0" err="1">
                          <a:solidFill>
                            <a:srgbClr val="0833F8"/>
                          </a:solidFill>
                          <a:effectLst/>
                        </a:rPr>
                        <a:t>transfer</a:t>
                      </a:r>
                      <a:r>
                        <a:rPr lang="fr-FR" sz="1500" b="1" u="none" strike="noStrike" dirty="0">
                          <a:solidFill>
                            <a:srgbClr val="0833F8"/>
                          </a:solidFill>
                          <a:effectLst/>
                        </a:rPr>
                        <a:t> of the </a:t>
                      </a:r>
                      <a:r>
                        <a:rPr lang="fr-FR" sz="1500" b="1" u="none" strike="noStrike" dirty="0" err="1">
                          <a:solidFill>
                            <a:srgbClr val="0833F8"/>
                          </a:solidFill>
                          <a:effectLst/>
                        </a:rPr>
                        <a:t>improved</a:t>
                      </a:r>
                      <a:r>
                        <a:rPr lang="fr-FR" sz="1500" b="1" u="none" strike="noStrike" dirty="0">
                          <a:solidFill>
                            <a:srgbClr val="0833F8"/>
                          </a:solidFill>
                          <a:effectLst/>
                        </a:rPr>
                        <a:t> </a:t>
                      </a:r>
                      <a:r>
                        <a:rPr lang="fr-FR" sz="1500" b="1" u="none" strike="noStrike" dirty="0" err="1">
                          <a:solidFill>
                            <a:srgbClr val="0833F8"/>
                          </a:solidFill>
                          <a:effectLst/>
                        </a:rPr>
                        <a:t>decision-making</a:t>
                      </a:r>
                      <a:r>
                        <a:rPr lang="fr-FR" sz="1500" b="1" u="none" strike="noStrike" dirty="0">
                          <a:solidFill>
                            <a:srgbClr val="0833F8"/>
                          </a:solidFill>
                          <a:effectLst/>
                        </a:rPr>
                        <a:t> </a:t>
                      </a:r>
                      <a:r>
                        <a:rPr lang="fr-FR" sz="1500" b="1" u="none" strike="noStrike" dirty="0" err="1">
                          <a:solidFill>
                            <a:srgbClr val="0833F8"/>
                          </a:solidFill>
                          <a:effectLst/>
                        </a:rPr>
                        <a:t>tool</a:t>
                      </a:r>
                      <a:endParaRPr lang="fr-FR" sz="1500" b="1" i="0" u="none" strike="noStrike" dirty="0">
                        <a:solidFill>
                          <a:srgbClr val="0833F8"/>
                        </a:solidFill>
                        <a:effectLst/>
                        <a:latin typeface="Verdana" panose="020B0604030504040204" pitchFamily="34" charset="0"/>
                      </a:endParaRPr>
                    </a:p>
                  </a:txBody>
                  <a:tcPr marL="1857" marR="1857" marT="1857" marB="0" anchor="ctr"/>
                </a:tc>
                <a:extLst>
                  <a:ext uri="{0D108BD9-81ED-4DB2-BD59-A6C34878D82A}">
                    <a16:rowId xmlns:a16="http://schemas.microsoft.com/office/drawing/2014/main" val="3403567281"/>
                  </a:ext>
                </a:extLst>
              </a:tr>
              <a:tr h="239608">
                <a:tc>
                  <a:txBody>
                    <a:bodyPr/>
                    <a:lstStyle/>
                    <a:p>
                      <a:pPr algn="l" fontAlgn="b"/>
                      <a:r>
                        <a:rPr lang="fr-FR" sz="1500" b="1" u="none" strike="noStrike">
                          <a:solidFill>
                            <a:schemeClr val="accent2">
                              <a:lumMod val="75000"/>
                            </a:schemeClr>
                          </a:solidFill>
                          <a:effectLst/>
                        </a:rPr>
                        <a:t>D14 : June 2023</a:t>
                      </a:r>
                      <a:endParaRPr lang="fr-FR" sz="1500" b="1" i="0" u="none" strike="noStrike">
                        <a:solidFill>
                          <a:schemeClr val="accent2">
                            <a:lumMod val="75000"/>
                          </a:schemeClr>
                        </a:solidFill>
                        <a:effectLst/>
                        <a:latin typeface="Verdana" panose="020B0604030504040204" pitchFamily="34" charset="0"/>
                      </a:endParaRPr>
                    </a:p>
                  </a:txBody>
                  <a:tcPr marL="1857" marR="1857" marT="1857" marB="0" anchor="ctr"/>
                </a:tc>
                <a:tc>
                  <a:txBody>
                    <a:bodyPr/>
                    <a:lstStyle/>
                    <a:p>
                      <a:pPr algn="l" fontAlgn="b"/>
                      <a:r>
                        <a:rPr lang="fr-FR" sz="1500" b="1" u="none" strike="noStrike" dirty="0" err="1">
                          <a:solidFill>
                            <a:schemeClr val="accent2">
                              <a:lumMod val="75000"/>
                            </a:schemeClr>
                          </a:solidFill>
                          <a:effectLst/>
                        </a:rPr>
                        <a:t>Master's</a:t>
                      </a:r>
                      <a:r>
                        <a:rPr lang="fr-FR" sz="1500" b="1" u="none" strike="noStrike" dirty="0">
                          <a:solidFill>
                            <a:schemeClr val="accent2">
                              <a:lumMod val="75000"/>
                            </a:schemeClr>
                          </a:solidFill>
                          <a:effectLst/>
                        </a:rPr>
                        <a:t> report on the </a:t>
                      </a:r>
                      <a:r>
                        <a:rPr lang="fr-FR" sz="1500" b="1" u="none" strike="noStrike" dirty="0" err="1">
                          <a:solidFill>
                            <a:schemeClr val="accent2">
                              <a:lumMod val="75000"/>
                            </a:schemeClr>
                          </a:solidFill>
                          <a:effectLst/>
                        </a:rPr>
                        <a:t>effect</a:t>
                      </a:r>
                      <a:r>
                        <a:rPr lang="fr-FR" sz="1500" b="1" u="none" strike="noStrike" dirty="0">
                          <a:solidFill>
                            <a:schemeClr val="accent2">
                              <a:lumMod val="75000"/>
                            </a:schemeClr>
                          </a:solidFill>
                          <a:effectLst/>
                        </a:rPr>
                        <a:t> of </a:t>
                      </a:r>
                      <a:r>
                        <a:rPr lang="fr-FR" sz="1500" b="1" u="none" strike="noStrike" dirty="0" err="1">
                          <a:solidFill>
                            <a:schemeClr val="accent2">
                              <a:lumMod val="75000"/>
                            </a:schemeClr>
                          </a:solidFill>
                          <a:effectLst/>
                        </a:rPr>
                        <a:t>innovative</a:t>
                      </a:r>
                      <a:r>
                        <a:rPr lang="fr-FR" sz="1500" b="1" u="none" strike="noStrike" dirty="0">
                          <a:solidFill>
                            <a:schemeClr val="accent2">
                              <a:lumMod val="75000"/>
                            </a:schemeClr>
                          </a:solidFill>
                          <a:effectLst/>
                        </a:rPr>
                        <a:t> practice on </a:t>
                      </a:r>
                      <a:r>
                        <a:rPr lang="fr-FR" sz="1500" b="1" u="none" strike="noStrike" dirty="0" err="1">
                          <a:solidFill>
                            <a:schemeClr val="accent2">
                              <a:lumMod val="75000"/>
                            </a:schemeClr>
                          </a:solidFill>
                          <a:effectLst/>
                        </a:rPr>
                        <a:t>crop</a:t>
                      </a:r>
                      <a:r>
                        <a:rPr lang="fr-FR" sz="1500" b="1" u="none" strike="noStrike" dirty="0">
                          <a:solidFill>
                            <a:schemeClr val="accent2">
                              <a:lumMod val="75000"/>
                            </a:schemeClr>
                          </a:solidFill>
                          <a:effectLst/>
                        </a:rPr>
                        <a:t> production</a:t>
                      </a:r>
                      <a:endParaRPr lang="fr-FR" sz="1500" b="1" i="0" u="none" strike="noStrike" dirty="0">
                        <a:solidFill>
                          <a:schemeClr val="accent2">
                            <a:lumMod val="75000"/>
                          </a:schemeClr>
                        </a:solidFill>
                        <a:effectLst/>
                        <a:latin typeface="Verdana" panose="020B0604030504040204" pitchFamily="34" charset="0"/>
                      </a:endParaRPr>
                    </a:p>
                  </a:txBody>
                  <a:tcPr marL="1857" marR="1857" marT="1857" marB="0" anchor="ctr"/>
                </a:tc>
                <a:extLst>
                  <a:ext uri="{0D108BD9-81ED-4DB2-BD59-A6C34878D82A}">
                    <a16:rowId xmlns:a16="http://schemas.microsoft.com/office/drawing/2014/main" val="2385242309"/>
                  </a:ext>
                </a:extLst>
              </a:tr>
              <a:tr h="358484">
                <a:tc>
                  <a:txBody>
                    <a:bodyPr/>
                    <a:lstStyle/>
                    <a:p>
                      <a:pPr algn="l" fontAlgn="b"/>
                      <a:r>
                        <a:rPr lang="fr-FR" sz="1500" u="none" strike="noStrike">
                          <a:effectLst/>
                        </a:rPr>
                        <a:t>D15: August 2023</a:t>
                      </a:r>
                      <a:endParaRPr lang="fr-FR" sz="1500" b="0" i="0" u="none" strike="noStrike">
                        <a:solidFill>
                          <a:srgbClr val="000000"/>
                        </a:solidFill>
                        <a:effectLst/>
                        <a:latin typeface="Verdana" panose="020B0604030504040204" pitchFamily="34" charset="0"/>
                      </a:endParaRPr>
                    </a:p>
                  </a:txBody>
                  <a:tcPr marL="1857" marR="1857" marT="1857" marB="0" anchor="ctr"/>
                </a:tc>
                <a:tc>
                  <a:txBody>
                    <a:bodyPr/>
                    <a:lstStyle/>
                    <a:p>
                      <a:pPr algn="l" fontAlgn="b"/>
                      <a:r>
                        <a:rPr lang="fr-FR" sz="1500" u="none" strike="noStrike">
                          <a:effectLst/>
                        </a:rPr>
                        <a:t>Synthesis document for the attention of decision-makers and actors in agricultural development</a:t>
                      </a:r>
                      <a:endParaRPr lang="fr-FR" sz="1500" b="0" i="0" u="none" strike="noStrike">
                        <a:solidFill>
                          <a:srgbClr val="000000"/>
                        </a:solidFill>
                        <a:effectLst/>
                        <a:latin typeface="Verdana" panose="020B0604030504040204" pitchFamily="34" charset="0"/>
                      </a:endParaRPr>
                    </a:p>
                  </a:txBody>
                  <a:tcPr marL="1857" marR="1857" marT="1857" marB="0" anchor="ctr"/>
                </a:tc>
                <a:extLst>
                  <a:ext uri="{0D108BD9-81ED-4DB2-BD59-A6C34878D82A}">
                    <a16:rowId xmlns:a16="http://schemas.microsoft.com/office/drawing/2014/main" val="3853483626"/>
                  </a:ext>
                </a:extLst>
              </a:tr>
              <a:tr h="73183">
                <a:tc>
                  <a:txBody>
                    <a:bodyPr/>
                    <a:lstStyle/>
                    <a:p>
                      <a:pPr algn="l" fontAlgn="b"/>
                      <a:r>
                        <a:rPr lang="fr-FR" sz="1500" u="none" strike="noStrike">
                          <a:effectLst/>
                        </a:rPr>
                        <a:t>D16: August 2023</a:t>
                      </a:r>
                      <a:endParaRPr lang="fr-FR" sz="1500" b="0" i="0" u="none" strike="noStrike">
                        <a:solidFill>
                          <a:srgbClr val="000000"/>
                        </a:solidFill>
                        <a:effectLst/>
                        <a:latin typeface="Verdana" panose="020B0604030504040204" pitchFamily="34" charset="0"/>
                      </a:endParaRPr>
                    </a:p>
                  </a:txBody>
                  <a:tcPr marL="1857" marR="1857" marT="1857" marB="0" anchor="ctr"/>
                </a:tc>
                <a:tc>
                  <a:txBody>
                    <a:bodyPr/>
                    <a:lstStyle/>
                    <a:p>
                      <a:pPr algn="l" fontAlgn="b"/>
                      <a:r>
                        <a:rPr lang="fr-FR" sz="1500" u="none" strike="noStrike" dirty="0">
                          <a:effectLst/>
                        </a:rPr>
                        <a:t>Final </a:t>
                      </a:r>
                      <a:r>
                        <a:rPr lang="fr-FR" sz="1500" u="none" strike="noStrike" dirty="0" err="1">
                          <a:effectLst/>
                        </a:rPr>
                        <a:t>project</a:t>
                      </a:r>
                      <a:r>
                        <a:rPr lang="fr-FR" sz="1500" u="none" strike="noStrike" dirty="0">
                          <a:effectLst/>
                        </a:rPr>
                        <a:t> report</a:t>
                      </a:r>
                      <a:endParaRPr lang="fr-FR" sz="1500" b="0" i="0" u="none" strike="noStrike" dirty="0">
                        <a:solidFill>
                          <a:srgbClr val="000000"/>
                        </a:solidFill>
                        <a:effectLst/>
                        <a:latin typeface="Verdana" panose="020B0604030504040204" pitchFamily="34" charset="0"/>
                      </a:endParaRPr>
                    </a:p>
                  </a:txBody>
                  <a:tcPr marL="1857" marR="1857" marT="1857" marB="0" anchor="ctr"/>
                </a:tc>
                <a:extLst>
                  <a:ext uri="{0D108BD9-81ED-4DB2-BD59-A6C34878D82A}">
                    <a16:rowId xmlns:a16="http://schemas.microsoft.com/office/drawing/2014/main" val="2903611694"/>
                  </a:ext>
                </a:extLst>
              </a:tr>
            </a:tbl>
          </a:graphicData>
        </a:graphic>
      </p:graphicFrame>
    </p:spTree>
    <p:extLst>
      <p:ext uri="{BB962C8B-B14F-4D97-AF65-F5344CB8AC3E}">
        <p14:creationId xmlns:p14="http://schemas.microsoft.com/office/powerpoint/2010/main" val="638237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71A4E90-1A15-0644-B126-43812FDF04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93845"/>
            <a:ext cx="9906000" cy="2270310"/>
          </a:xfrm>
          <a:prstGeom prst="rect">
            <a:avLst/>
          </a:prstGeom>
        </p:spPr>
      </p:pic>
      <p:sp>
        <p:nvSpPr>
          <p:cNvPr id="4" name="ZoneTexte 3">
            <a:extLst>
              <a:ext uri="{FF2B5EF4-FFF2-40B4-BE49-F238E27FC236}">
                <a16:creationId xmlns:a16="http://schemas.microsoft.com/office/drawing/2014/main" id="{10B4E642-6465-9744-BB64-5FABE7470225}"/>
              </a:ext>
            </a:extLst>
          </p:cNvPr>
          <p:cNvSpPr txBox="1"/>
          <p:nvPr/>
        </p:nvSpPr>
        <p:spPr>
          <a:xfrm>
            <a:off x="821634" y="1020418"/>
            <a:ext cx="4624728" cy="369332"/>
          </a:xfrm>
          <a:prstGeom prst="rect">
            <a:avLst/>
          </a:prstGeom>
          <a:noFill/>
        </p:spPr>
        <p:txBody>
          <a:bodyPr wrap="none" rtlCol="0">
            <a:spAutoFit/>
          </a:bodyPr>
          <a:lstStyle/>
          <a:p>
            <a:r>
              <a:rPr lang="fr-FR" b="1" dirty="0"/>
              <a:t>Annexes scientifiques : Gantt Chart et livrables</a:t>
            </a:r>
          </a:p>
        </p:txBody>
      </p:sp>
      <p:sp>
        <p:nvSpPr>
          <p:cNvPr id="5" name="ZoneTexte 4">
            <a:extLst>
              <a:ext uri="{FF2B5EF4-FFF2-40B4-BE49-F238E27FC236}">
                <a16:creationId xmlns:a16="http://schemas.microsoft.com/office/drawing/2014/main" id="{79272B7A-C4EB-574A-9D4A-DA6901C8DC5F}"/>
              </a:ext>
            </a:extLst>
          </p:cNvPr>
          <p:cNvSpPr txBox="1"/>
          <p:nvPr/>
        </p:nvSpPr>
        <p:spPr>
          <a:xfrm>
            <a:off x="4167808" y="5283584"/>
            <a:ext cx="3946145" cy="369332"/>
          </a:xfrm>
          <a:prstGeom prst="rect">
            <a:avLst/>
          </a:prstGeom>
          <a:noFill/>
        </p:spPr>
        <p:txBody>
          <a:bodyPr wrap="none" rtlCol="0">
            <a:spAutoFit/>
          </a:bodyPr>
          <a:lstStyle/>
          <a:p>
            <a:r>
              <a:rPr lang="fr-FR" b="1" dirty="0"/>
              <a:t>Réduire le nombre des livrables par WP</a:t>
            </a:r>
          </a:p>
        </p:txBody>
      </p:sp>
    </p:spTree>
    <p:extLst>
      <p:ext uri="{BB962C8B-B14F-4D97-AF65-F5344CB8AC3E}">
        <p14:creationId xmlns:p14="http://schemas.microsoft.com/office/powerpoint/2010/main" val="119171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9D6AE4F-D8AD-3B49-B19F-5D199B0CECFD}"/>
              </a:ext>
            </a:extLst>
          </p:cNvPr>
          <p:cNvSpPr txBox="1"/>
          <p:nvPr/>
        </p:nvSpPr>
        <p:spPr>
          <a:xfrm>
            <a:off x="415957" y="742121"/>
            <a:ext cx="8936182" cy="707886"/>
          </a:xfrm>
          <a:prstGeom prst="rect">
            <a:avLst/>
          </a:prstGeom>
          <a:solidFill>
            <a:schemeClr val="accent4">
              <a:lumMod val="20000"/>
              <a:lumOff val="80000"/>
            </a:schemeClr>
          </a:solidFill>
        </p:spPr>
        <p:txBody>
          <a:bodyPr wrap="square" rtlCol="0">
            <a:spAutoFit/>
          </a:bodyPr>
          <a:lstStyle/>
          <a:p>
            <a:pPr algn="just"/>
            <a:r>
              <a:rPr lang="fr-FR" sz="2000" b="1" dirty="0">
                <a:solidFill>
                  <a:srgbClr val="0833F8"/>
                </a:solidFill>
              </a:rPr>
              <a:t>1- améliorer la production et les rendements agricoles, la résilience climatique et la qualité nutritionnelle des aliments</a:t>
            </a:r>
          </a:p>
        </p:txBody>
      </p:sp>
      <p:sp>
        <p:nvSpPr>
          <p:cNvPr id="2" name="ZoneTexte 1">
            <a:extLst>
              <a:ext uri="{FF2B5EF4-FFF2-40B4-BE49-F238E27FC236}">
                <a16:creationId xmlns:a16="http://schemas.microsoft.com/office/drawing/2014/main" id="{79C1C9B4-DFA1-C74A-89B7-2DD27020E2FD}"/>
              </a:ext>
            </a:extLst>
          </p:cNvPr>
          <p:cNvSpPr txBox="1"/>
          <p:nvPr/>
        </p:nvSpPr>
        <p:spPr>
          <a:xfrm>
            <a:off x="91893" y="200509"/>
            <a:ext cx="3991606" cy="461665"/>
          </a:xfrm>
          <a:prstGeom prst="rect">
            <a:avLst/>
          </a:prstGeom>
          <a:noFill/>
        </p:spPr>
        <p:txBody>
          <a:bodyPr wrap="none" rtlCol="0">
            <a:spAutoFit/>
          </a:bodyPr>
          <a:lstStyle/>
          <a:p>
            <a:r>
              <a:rPr lang="fr-FR" sz="2400" b="1" dirty="0"/>
              <a:t>Retour sur le projet : contexte</a:t>
            </a:r>
          </a:p>
        </p:txBody>
      </p:sp>
      <p:pic>
        <p:nvPicPr>
          <p:cNvPr id="10" name="Image 4" descr="Mahavotra_Paysage_amenage_SD.jpg">
            <a:extLst>
              <a:ext uri="{FF2B5EF4-FFF2-40B4-BE49-F238E27FC236}">
                <a16:creationId xmlns:a16="http://schemas.microsoft.com/office/drawing/2014/main" id="{E307AEDA-9676-6640-BC56-FDB90EA4A7B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985" y="1905746"/>
            <a:ext cx="6495234" cy="3131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ZoneTexte 10">
            <a:extLst>
              <a:ext uri="{FF2B5EF4-FFF2-40B4-BE49-F238E27FC236}">
                <a16:creationId xmlns:a16="http://schemas.microsoft.com/office/drawing/2014/main" id="{9B21B21C-61A4-6F4B-8526-0D2D20E5D827}"/>
              </a:ext>
            </a:extLst>
          </p:cNvPr>
          <p:cNvSpPr txBox="1"/>
          <p:nvPr/>
        </p:nvSpPr>
        <p:spPr>
          <a:xfrm>
            <a:off x="837004" y="3595082"/>
            <a:ext cx="1829860" cy="33855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FR" sz="1600" dirty="0">
                <a:cs typeface="Arial"/>
              </a:rPr>
              <a:t>Bas-fonds saturés!! </a:t>
            </a:r>
          </a:p>
        </p:txBody>
      </p:sp>
      <p:sp>
        <p:nvSpPr>
          <p:cNvPr id="12" name="ZoneTexte 11">
            <a:extLst>
              <a:ext uri="{FF2B5EF4-FFF2-40B4-BE49-F238E27FC236}">
                <a16:creationId xmlns:a16="http://schemas.microsoft.com/office/drawing/2014/main" id="{1DB3E69D-8EBA-3C46-8259-2D705481F155}"/>
              </a:ext>
            </a:extLst>
          </p:cNvPr>
          <p:cNvSpPr txBox="1"/>
          <p:nvPr/>
        </p:nvSpPr>
        <p:spPr>
          <a:xfrm>
            <a:off x="1496750" y="2216466"/>
            <a:ext cx="4589718" cy="33855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FR" sz="1600">
                <a:cs typeface="Arial"/>
              </a:rPr>
              <a:t>Développement des cultures sur « tanety » (uplands)</a:t>
            </a:r>
          </a:p>
        </p:txBody>
      </p:sp>
      <p:sp>
        <p:nvSpPr>
          <p:cNvPr id="15" name="Rectangle 42">
            <a:extLst>
              <a:ext uri="{FF2B5EF4-FFF2-40B4-BE49-F238E27FC236}">
                <a16:creationId xmlns:a16="http://schemas.microsoft.com/office/drawing/2014/main" id="{1CBC6E1A-A3A2-0A4E-97C8-8E247368CCFC}"/>
              </a:ext>
            </a:extLst>
          </p:cNvPr>
          <p:cNvSpPr>
            <a:spLocks noChangeArrowheads="1"/>
          </p:cNvSpPr>
          <p:nvPr/>
        </p:nvSpPr>
        <p:spPr bwMode="auto">
          <a:xfrm>
            <a:off x="6647639" y="2001632"/>
            <a:ext cx="3223098" cy="1323439"/>
          </a:xfrm>
          <a:prstGeom prst="rect">
            <a:avLst/>
          </a:prstGeom>
          <a:gradFill flip="none" rotWithShape="1">
            <a:gsLst>
              <a:gs pos="0">
                <a:schemeClr val="accent3">
                  <a:tint val="50000"/>
                  <a:satMod val="300000"/>
                  <a:alpha val="67000"/>
                </a:schemeClr>
              </a:gs>
              <a:gs pos="35000">
                <a:schemeClr val="accent3">
                  <a:tint val="37000"/>
                  <a:satMod val="300000"/>
                  <a:alpha val="67000"/>
                </a:schemeClr>
              </a:gs>
              <a:gs pos="100000">
                <a:schemeClr val="accent3">
                  <a:tint val="15000"/>
                  <a:satMod val="350000"/>
                  <a:alpha val="67000"/>
                </a:schemeClr>
              </a:gs>
            </a:gsLst>
            <a:lin ang="16200000" scaled="1"/>
            <a:tileRec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buClr>
                <a:srgbClr val="FF9900"/>
              </a:buClr>
              <a:buFontTx/>
              <a:buChar char="•"/>
            </a:pPr>
            <a:r>
              <a:rPr lang="fr-FR" altLang="fr-FR" sz="1600" dirty="0">
                <a:cs typeface="Arial"/>
              </a:rPr>
              <a:t> Faible fertilité du sol (multi-déficience)</a:t>
            </a:r>
          </a:p>
          <a:p>
            <a:pPr algn="ctr">
              <a:buClr>
                <a:srgbClr val="FF9900"/>
              </a:buClr>
              <a:buFontTx/>
              <a:buChar char="•"/>
            </a:pPr>
            <a:r>
              <a:rPr lang="fr-FR" altLang="fr-FR" sz="1600" dirty="0">
                <a:cs typeface="Arial"/>
              </a:rPr>
              <a:t> Pathogènes et maladies</a:t>
            </a:r>
          </a:p>
          <a:p>
            <a:pPr algn="ctr">
              <a:buClr>
                <a:srgbClr val="FF9900"/>
              </a:buClr>
              <a:buFontTx/>
              <a:buChar char="•"/>
            </a:pPr>
            <a:r>
              <a:rPr lang="fr-FR" altLang="fr-FR" sz="1600" dirty="0">
                <a:cs typeface="Arial"/>
              </a:rPr>
              <a:t> Contraintes socio-économiques</a:t>
            </a:r>
          </a:p>
          <a:p>
            <a:pPr algn="ctr">
              <a:buClr>
                <a:srgbClr val="FF9900"/>
              </a:buClr>
              <a:buFontTx/>
              <a:buChar char="•"/>
            </a:pPr>
            <a:r>
              <a:rPr lang="fr-FR" altLang="fr-FR" sz="1600" dirty="0">
                <a:cs typeface="Arial"/>
              </a:rPr>
              <a:t> Pas d’accès aux intrants chimiques</a:t>
            </a:r>
          </a:p>
        </p:txBody>
      </p:sp>
      <p:sp>
        <p:nvSpPr>
          <p:cNvPr id="16" name="ZoneTexte 15">
            <a:extLst>
              <a:ext uri="{FF2B5EF4-FFF2-40B4-BE49-F238E27FC236}">
                <a16:creationId xmlns:a16="http://schemas.microsoft.com/office/drawing/2014/main" id="{8AE6CCA4-757F-164C-8C1B-31E2B4C41777}"/>
              </a:ext>
            </a:extLst>
          </p:cNvPr>
          <p:cNvSpPr txBox="1"/>
          <p:nvPr/>
        </p:nvSpPr>
        <p:spPr>
          <a:xfrm>
            <a:off x="415957" y="5178162"/>
            <a:ext cx="5818588" cy="646331"/>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dirty="0">
                <a:solidFill>
                  <a:schemeClr val="tx1"/>
                </a:solidFill>
                <a:cs typeface="Arial"/>
              </a:rPr>
              <a:t>Production agricole limitée et peu intensive, forte insécurité alimentaire et nutritionnelle, forte vulnérabilité au CC !</a:t>
            </a:r>
          </a:p>
        </p:txBody>
      </p:sp>
      <p:sp>
        <p:nvSpPr>
          <p:cNvPr id="17" name="Rectangle 42">
            <a:extLst>
              <a:ext uri="{FF2B5EF4-FFF2-40B4-BE49-F238E27FC236}">
                <a16:creationId xmlns:a16="http://schemas.microsoft.com/office/drawing/2014/main" id="{911592D1-67F5-2E44-A24B-BC95FB35E282}"/>
              </a:ext>
            </a:extLst>
          </p:cNvPr>
          <p:cNvSpPr>
            <a:spLocks noChangeArrowheads="1"/>
          </p:cNvSpPr>
          <p:nvPr/>
        </p:nvSpPr>
        <p:spPr bwMode="auto">
          <a:xfrm>
            <a:off x="584274" y="1682359"/>
            <a:ext cx="2177711" cy="369332"/>
          </a:xfrm>
          <a:prstGeom prst="rect">
            <a:avLst/>
          </a:prstGeom>
          <a:ln/>
        </p:spPr>
        <p:style>
          <a:lnRef idx="1">
            <a:schemeClr val="accent6"/>
          </a:lnRef>
          <a:fillRef idx="2">
            <a:schemeClr val="accent6"/>
          </a:fillRef>
          <a:effectRef idx="1">
            <a:schemeClr val="accent6"/>
          </a:effectRef>
          <a:fontRef idx="minor">
            <a:schemeClr val="dk1"/>
          </a:fontRef>
        </p:style>
        <p:txBody>
          <a:bodyPr wrap="none">
            <a:spAutoFit/>
          </a:bodyPr>
          <a:lstStyle/>
          <a:p>
            <a:pPr algn="ctr">
              <a:buClr>
                <a:srgbClr val="FF9900"/>
              </a:buClr>
            </a:pPr>
            <a:r>
              <a:rPr lang="fr-FR" altLang="fr-FR">
                <a:cs typeface="Arial"/>
              </a:rPr>
              <a:t>Agriculures familiales</a:t>
            </a:r>
          </a:p>
        </p:txBody>
      </p:sp>
      <p:sp>
        <p:nvSpPr>
          <p:cNvPr id="21" name="Rectangle 42">
            <a:extLst>
              <a:ext uri="{FF2B5EF4-FFF2-40B4-BE49-F238E27FC236}">
                <a16:creationId xmlns:a16="http://schemas.microsoft.com/office/drawing/2014/main" id="{8D7ECBB4-D550-F64E-BC66-6DEE527EDD51}"/>
              </a:ext>
            </a:extLst>
          </p:cNvPr>
          <p:cNvSpPr>
            <a:spLocks noChangeArrowheads="1"/>
          </p:cNvSpPr>
          <p:nvPr/>
        </p:nvSpPr>
        <p:spPr bwMode="auto">
          <a:xfrm>
            <a:off x="6641337" y="3761500"/>
            <a:ext cx="3223098" cy="1077218"/>
          </a:xfrm>
          <a:prstGeom prst="rect">
            <a:avLst/>
          </a:prstGeom>
          <a:gradFill flip="none" rotWithShape="1">
            <a:gsLst>
              <a:gs pos="0">
                <a:schemeClr val="accent3">
                  <a:tint val="50000"/>
                  <a:satMod val="300000"/>
                  <a:alpha val="67000"/>
                </a:schemeClr>
              </a:gs>
              <a:gs pos="35000">
                <a:schemeClr val="accent3">
                  <a:tint val="37000"/>
                  <a:satMod val="300000"/>
                  <a:alpha val="67000"/>
                </a:schemeClr>
              </a:gs>
              <a:gs pos="100000">
                <a:schemeClr val="accent3">
                  <a:tint val="15000"/>
                  <a:satMod val="350000"/>
                  <a:alpha val="67000"/>
                </a:schemeClr>
              </a:gs>
            </a:gsLst>
            <a:lin ang="16200000" scaled="1"/>
            <a:tileRec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buClr>
                <a:srgbClr val="FF9900"/>
              </a:buClr>
              <a:buFontTx/>
              <a:buChar char="•"/>
            </a:pPr>
            <a:r>
              <a:rPr lang="fr-FR" altLang="fr-FR" sz="1600" dirty="0">
                <a:cs typeface="Arial"/>
              </a:rPr>
              <a:t> Changement climatique (précipitations &lt;, température &gt;)</a:t>
            </a:r>
          </a:p>
          <a:p>
            <a:pPr algn="ctr">
              <a:buClr>
                <a:srgbClr val="FF9900"/>
              </a:buClr>
              <a:buFontTx/>
              <a:buChar char="•"/>
            </a:pPr>
            <a:r>
              <a:rPr lang="fr-FR" altLang="fr-FR" sz="1600" dirty="0">
                <a:cs typeface="Arial"/>
              </a:rPr>
              <a:t> Faible état nutritionnel (surtout des enfants)</a:t>
            </a:r>
          </a:p>
        </p:txBody>
      </p:sp>
      <p:sp>
        <p:nvSpPr>
          <p:cNvPr id="22" name="ZoneTexte 21">
            <a:extLst>
              <a:ext uri="{FF2B5EF4-FFF2-40B4-BE49-F238E27FC236}">
                <a16:creationId xmlns:a16="http://schemas.microsoft.com/office/drawing/2014/main" id="{EC5FBF32-B4D3-D543-BFEA-1F3443442087}"/>
              </a:ext>
            </a:extLst>
          </p:cNvPr>
          <p:cNvSpPr txBox="1"/>
          <p:nvPr/>
        </p:nvSpPr>
        <p:spPr>
          <a:xfrm>
            <a:off x="2775840" y="5992223"/>
            <a:ext cx="6968836" cy="707886"/>
          </a:xfrm>
          <a:prstGeom prst="rect">
            <a:avLst/>
          </a:prstGeom>
          <a:solidFill>
            <a:schemeClr val="accent4">
              <a:lumMod val="20000"/>
              <a:lumOff val="80000"/>
            </a:schemeClr>
          </a:solidFill>
        </p:spPr>
        <p:txBody>
          <a:bodyPr wrap="square" rtlCol="0">
            <a:spAutoFit/>
          </a:bodyPr>
          <a:lstStyle/>
          <a:p>
            <a:pPr lvl="1" algn="just"/>
            <a:r>
              <a:rPr lang="fr-FR" sz="2000" b="1" dirty="0">
                <a:solidFill>
                  <a:srgbClr val="FF0000"/>
                </a:solidFill>
              </a:rPr>
              <a:t>2- Développement de pratiques de fertilisation innovantes qui répondent à ces enjeux</a:t>
            </a:r>
          </a:p>
        </p:txBody>
      </p:sp>
    </p:spTree>
    <p:extLst>
      <p:ext uri="{BB962C8B-B14F-4D97-AF65-F5344CB8AC3E}">
        <p14:creationId xmlns:p14="http://schemas.microsoft.com/office/powerpoint/2010/main" val="196082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9D6AE4F-D8AD-3B49-B19F-5D199B0CECFD}"/>
              </a:ext>
            </a:extLst>
          </p:cNvPr>
          <p:cNvSpPr txBox="1"/>
          <p:nvPr/>
        </p:nvSpPr>
        <p:spPr>
          <a:xfrm>
            <a:off x="415957" y="1058618"/>
            <a:ext cx="8936182" cy="707886"/>
          </a:xfrm>
          <a:prstGeom prst="rect">
            <a:avLst/>
          </a:prstGeom>
          <a:solidFill>
            <a:schemeClr val="accent4">
              <a:lumMod val="20000"/>
              <a:lumOff val="80000"/>
            </a:schemeClr>
          </a:solidFill>
        </p:spPr>
        <p:txBody>
          <a:bodyPr wrap="square" rtlCol="0">
            <a:spAutoFit/>
          </a:bodyPr>
          <a:lstStyle/>
          <a:p>
            <a:pPr algn="just"/>
            <a:r>
              <a:rPr lang="fr-FR" sz="2000" b="1" dirty="0">
                <a:solidFill>
                  <a:srgbClr val="0833F8"/>
                </a:solidFill>
              </a:rPr>
              <a:t>4- améliorer la production et les rendements agricoles, la résilience climatique et la qualité nutritionnelle des aliments</a:t>
            </a:r>
            <a:endParaRPr lang="fr-FR" sz="2000" b="1" dirty="0">
              <a:solidFill>
                <a:schemeClr val="accent6">
                  <a:lumMod val="75000"/>
                </a:schemeClr>
              </a:solidFill>
            </a:endParaRPr>
          </a:p>
        </p:txBody>
      </p:sp>
      <p:sp>
        <p:nvSpPr>
          <p:cNvPr id="2" name="ZoneTexte 1">
            <a:extLst>
              <a:ext uri="{FF2B5EF4-FFF2-40B4-BE49-F238E27FC236}">
                <a16:creationId xmlns:a16="http://schemas.microsoft.com/office/drawing/2014/main" id="{79C1C9B4-DFA1-C74A-89B7-2DD27020E2FD}"/>
              </a:ext>
            </a:extLst>
          </p:cNvPr>
          <p:cNvSpPr txBox="1"/>
          <p:nvPr/>
        </p:nvSpPr>
        <p:spPr>
          <a:xfrm>
            <a:off x="91893" y="200509"/>
            <a:ext cx="2660215" cy="461665"/>
          </a:xfrm>
          <a:prstGeom prst="rect">
            <a:avLst/>
          </a:prstGeom>
          <a:noFill/>
        </p:spPr>
        <p:txBody>
          <a:bodyPr wrap="none" rtlCol="0">
            <a:spAutoFit/>
          </a:bodyPr>
          <a:lstStyle/>
          <a:p>
            <a:r>
              <a:rPr lang="fr-FR" sz="2400" b="1" dirty="0"/>
              <a:t>Retour sur le projet</a:t>
            </a:r>
          </a:p>
        </p:txBody>
      </p:sp>
      <p:pic>
        <p:nvPicPr>
          <p:cNvPr id="7" name="Image 6">
            <a:extLst>
              <a:ext uri="{FF2B5EF4-FFF2-40B4-BE49-F238E27FC236}">
                <a16:creationId xmlns:a16="http://schemas.microsoft.com/office/drawing/2014/main" id="{E0C96827-2D1E-DC46-9D18-171EFD42AF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4847" y="4010627"/>
            <a:ext cx="2438400" cy="1828800"/>
          </a:xfrm>
          <a:prstGeom prst="rect">
            <a:avLst/>
          </a:prstGeom>
        </p:spPr>
      </p:pic>
      <p:sp>
        <p:nvSpPr>
          <p:cNvPr id="8" name="Rectangle 7">
            <a:extLst>
              <a:ext uri="{FF2B5EF4-FFF2-40B4-BE49-F238E27FC236}">
                <a16:creationId xmlns:a16="http://schemas.microsoft.com/office/drawing/2014/main" id="{7E191461-8FA7-A848-BA25-D3867A07AE1D}"/>
              </a:ext>
            </a:extLst>
          </p:cNvPr>
          <p:cNvSpPr/>
          <p:nvPr/>
        </p:nvSpPr>
        <p:spPr>
          <a:xfrm>
            <a:off x="3066050" y="5966487"/>
            <a:ext cx="3635995" cy="646331"/>
          </a:xfrm>
          <a:prstGeom prst="rect">
            <a:avLst/>
          </a:prstGeom>
        </p:spPr>
        <p:txBody>
          <a:bodyPr wrap="none">
            <a:spAutoFit/>
          </a:bodyPr>
          <a:lstStyle/>
          <a:p>
            <a:pPr algn="ctr"/>
            <a:r>
              <a:rPr lang="fr-FR" b="1" dirty="0">
                <a:solidFill>
                  <a:srgbClr val="FF0000"/>
                </a:solidFill>
              </a:rPr>
              <a:t>pratiques de fertilisation innovantes</a:t>
            </a:r>
          </a:p>
          <a:p>
            <a:pPr algn="ctr"/>
            <a:r>
              <a:rPr lang="fr-FR" b="1" dirty="0">
                <a:solidFill>
                  <a:srgbClr val="FF0000"/>
                </a:solidFill>
              </a:rPr>
              <a:t>(ex: </a:t>
            </a:r>
            <a:r>
              <a:rPr lang="fr-FR" b="1" dirty="0" err="1">
                <a:solidFill>
                  <a:srgbClr val="FF0000"/>
                </a:solidFill>
              </a:rPr>
              <a:t>Lazaina</a:t>
            </a:r>
            <a:r>
              <a:rPr lang="fr-FR" b="1" dirty="0">
                <a:solidFill>
                  <a:srgbClr val="FF0000"/>
                </a:solidFill>
              </a:rPr>
              <a:t>, </a:t>
            </a:r>
            <a:r>
              <a:rPr lang="fr-FR" b="1" dirty="0" err="1">
                <a:solidFill>
                  <a:srgbClr val="FF0000"/>
                </a:solidFill>
              </a:rPr>
              <a:t>Imerintsiatosika</a:t>
            </a:r>
            <a:r>
              <a:rPr lang="fr-FR" b="1" dirty="0">
                <a:solidFill>
                  <a:srgbClr val="FF0000"/>
                </a:solidFill>
              </a:rPr>
              <a:t>…)</a:t>
            </a:r>
            <a:endParaRPr lang="fr-FR" dirty="0"/>
          </a:p>
        </p:txBody>
      </p:sp>
      <p:sp>
        <p:nvSpPr>
          <p:cNvPr id="10" name="Rectangle 9">
            <a:extLst>
              <a:ext uri="{FF2B5EF4-FFF2-40B4-BE49-F238E27FC236}">
                <a16:creationId xmlns:a16="http://schemas.microsoft.com/office/drawing/2014/main" id="{1D2E9AEF-F67F-7B47-9C40-0495CD92C7F9}"/>
              </a:ext>
            </a:extLst>
          </p:cNvPr>
          <p:cNvSpPr/>
          <p:nvPr/>
        </p:nvSpPr>
        <p:spPr>
          <a:xfrm>
            <a:off x="2912481" y="3638928"/>
            <a:ext cx="3943131" cy="369332"/>
          </a:xfrm>
          <a:prstGeom prst="rect">
            <a:avLst/>
          </a:prstGeom>
          <a:solidFill>
            <a:schemeClr val="accent6">
              <a:lumMod val="20000"/>
              <a:lumOff val="80000"/>
            </a:schemeClr>
          </a:solidFill>
        </p:spPr>
        <p:txBody>
          <a:bodyPr wrap="none">
            <a:spAutoFit/>
          </a:bodyPr>
          <a:lstStyle/>
          <a:p>
            <a:pPr algn="ctr"/>
            <a:r>
              <a:rPr lang="fr-FR" b="1" dirty="0">
                <a:solidFill>
                  <a:schemeClr val="accent6">
                    <a:lumMod val="75000"/>
                  </a:schemeClr>
                </a:solidFill>
              </a:rPr>
              <a:t>Amélioration des fonctions écologiques</a:t>
            </a:r>
            <a:endParaRPr lang="fr-FR" dirty="0">
              <a:solidFill>
                <a:schemeClr val="accent6">
                  <a:lumMod val="75000"/>
                </a:schemeClr>
              </a:solidFill>
            </a:endParaRPr>
          </a:p>
        </p:txBody>
      </p:sp>
      <p:cxnSp>
        <p:nvCxnSpPr>
          <p:cNvPr id="11" name="Connecteur en angle 10">
            <a:extLst>
              <a:ext uri="{FF2B5EF4-FFF2-40B4-BE49-F238E27FC236}">
                <a16:creationId xmlns:a16="http://schemas.microsoft.com/office/drawing/2014/main" id="{37266787-7405-5E48-9AA3-60BE37AD367B}"/>
              </a:ext>
            </a:extLst>
          </p:cNvPr>
          <p:cNvCxnSpPr>
            <a:cxnSpLocks/>
          </p:cNvCxnSpPr>
          <p:nvPr/>
        </p:nvCxnSpPr>
        <p:spPr>
          <a:xfrm rot="16200000" flipV="1">
            <a:off x="1898295" y="2994074"/>
            <a:ext cx="1230690" cy="797682"/>
          </a:xfrm>
          <a:prstGeom prst="bentConnector3">
            <a:avLst/>
          </a:prstGeom>
          <a:ln w="508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en angle 18">
            <a:extLst>
              <a:ext uri="{FF2B5EF4-FFF2-40B4-BE49-F238E27FC236}">
                <a16:creationId xmlns:a16="http://schemas.microsoft.com/office/drawing/2014/main" id="{BD9AEC81-559F-3645-A984-5B846C292DE1}"/>
              </a:ext>
            </a:extLst>
          </p:cNvPr>
          <p:cNvCxnSpPr>
            <a:cxnSpLocks/>
          </p:cNvCxnSpPr>
          <p:nvPr/>
        </p:nvCxnSpPr>
        <p:spPr>
          <a:xfrm rot="5400000" flipH="1" flipV="1">
            <a:off x="6664826" y="2992281"/>
            <a:ext cx="1206765" cy="825193"/>
          </a:xfrm>
          <a:prstGeom prst="bentConnector3">
            <a:avLst/>
          </a:prstGeom>
          <a:ln w="508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2F9B13E7-BB3D-8E42-AF17-82878AEF6E56}"/>
              </a:ext>
            </a:extLst>
          </p:cNvPr>
          <p:cNvCxnSpPr>
            <a:stCxn id="10" idx="0"/>
          </p:cNvCxnSpPr>
          <p:nvPr/>
        </p:nvCxnSpPr>
        <p:spPr>
          <a:xfrm flipH="1" flipV="1">
            <a:off x="4884046" y="3212462"/>
            <a:ext cx="1" cy="426466"/>
          </a:xfrm>
          <a:prstGeom prst="straightConnector1">
            <a:avLst/>
          </a:prstGeom>
          <a:ln w="508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731F33D-04D5-2947-A0E3-E1B06AEAC372}"/>
              </a:ext>
            </a:extLst>
          </p:cNvPr>
          <p:cNvSpPr/>
          <p:nvPr/>
        </p:nvSpPr>
        <p:spPr>
          <a:xfrm>
            <a:off x="3757584" y="2643809"/>
            <a:ext cx="2252925" cy="400110"/>
          </a:xfrm>
          <a:prstGeom prst="rect">
            <a:avLst/>
          </a:prstGeom>
        </p:spPr>
        <p:txBody>
          <a:bodyPr wrap="none">
            <a:spAutoFit/>
          </a:bodyPr>
          <a:lstStyle/>
          <a:p>
            <a:pPr algn="ctr"/>
            <a:r>
              <a:rPr lang="fr-FR" sz="2000" b="1" dirty="0">
                <a:solidFill>
                  <a:srgbClr val="0833F8"/>
                </a:solidFill>
              </a:rPr>
              <a:t>Production agricole</a:t>
            </a:r>
            <a:endParaRPr lang="fr-FR" sz="2000" dirty="0">
              <a:solidFill>
                <a:srgbClr val="0833F8"/>
              </a:solidFill>
            </a:endParaRPr>
          </a:p>
        </p:txBody>
      </p:sp>
      <p:sp>
        <p:nvSpPr>
          <p:cNvPr id="23" name="Rectangle 22">
            <a:extLst>
              <a:ext uri="{FF2B5EF4-FFF2-40B4-BE49-F238E27FC236}">
                <a16:creationId xmlns:a16="http://schemas.microsoft.com/office/drawing/2014/main" id="{07078703-0B56-344D-88C3-7858BC97AE9B}"/>
              </a:ext>
            </a:extLst>
          </p:cNvPr>
          <p:cNvSpPr/>
          <p:nvPr/>
        </p:nvSpPr>
        <p:spPr>
          <a:xfrm>
            <a:off x="725027" y="2257338"/>
            <a:ext cx="2429128" cy="400110"/>
          </a:xfrm>
          <a:prstGeom prst="rect">
            <a:avLst/>
          </a:prstGeom>
        </p:spPr>
        <p:txBody>
          <a:bodyPr wrap="none">
            <a:spAutoFit/>
          </a:bodyPr>
          <a:lstStyle/>
          <a:p>
            <a:pPr algn="ctr"/>
            <a:r>
              <a:rPr lang="fr-FR" sz="2000" b="1" dirty="0">
                <a:solidFill>
                  <a:srgbClr val="0833F8"/>
                </a:solidFill>
              </a:rPr>
              <a:t>Résilience climatique</a:t>
            </a:r>
            <a:endParaRPr lang="fr-FR" sz="2000" dirty="0">
              <a:solidFill>
                <a:srgbClr val="0833F8"/>
              </a:solidFill>
            </a:endParaRPr>
          </a:p>
        </p:txBody>
      </p:sp>
      <p:sp>
        <p:nvSpPr>
          <p:cNvPr id="24" name="Rectangle 23">
            <a:extLst>
              <a:ext uri="{FF2B5EF4-FFF2-40B4-BE49-F238E27FC236}">
                <a16:creationId xmlns:a16="http://schemas.microsoft.com/office/drawing/2014/main" id="{40C9611C-AD35-2D4F-B30E-14F43723CABF}"/>
              </a:ext>
            </a:extLst>
          </p:cNvPr>
          <p:cNvSpPr/>
          <p:nvPr/>
        </p:nvSpPr>
        <p:spPr>
          <a:xfrm>
            <a:off x="6583587" y="2259705"/>
            <a:ext cx="2489849" cy="400110"/>
          </a:xfrm>
          <a:prstGeom prst="rect">
            <a:avLst/>
          </a:prstGeom>
        </p:spPr>
        <p:txBody>
          <a:bodyPr wrap="none">
            <a:spAutoFit/>
          </a:bodyPr>
          <a:lstStyle/>
          <a:p>
            <a:pPr algn="ctr"/>
            <a:r>
              <a:rPr lang="fr-FR" sz="2000" b="1" dirty="0">
                <a:solidFill>
                  <a:srgbClr val="0833F8"/>
                </a:solidFill>
              </a:rPr>
              <a:t>Qualité nutritionnelle</a:t>
            </a:r>
            <a:endParaRPr lang="fr-FR" sz="2000" dirty="0">
              <a:solidFill>
                <a:srgbClr val="0833F8"/>
              </a:solidFill>
            </a:endParaRPr>
          </a:p>
        </p:txBody>
      </p:sp>
      <p:pic>
        <p:nvPicPr>
          <p:cNvPr id="4" name="Image 3">
            <a:extLst>
              <a:ext uri="{FF2B5EF4-FFF2-40B4-BE49-F238E27FC236}">
                <a16:creationId xmlns:a16="http://schemas.microsoft.com/office/drawing/2014/main" id="{7AFE2FDF-47D7-2DD1-D99E-C46620008D6F}"/>
              </a:ext>
            </a:extLst>
          </p:cNvPr>
          <p:cNvPicPr>
            <a:picLocks noChangeAspect="1"/>
          </p:cNvPicPr>
          <p:nvPr/>
        </p:nvPicPr>
        <p:blipFill>
          <a:blip r:embed="rId3"/>
          <a:stretch>
            <a:fillRect/>
          </a:stretch>
        </p:blipFill>
        <p:spPr>
          <a:xfrm>
            <a:off x="547318" y="4603269"/>
            <a:ext cx="2365163" cy="1776182"/>
          </a:xfrm>
          <a:prstGeom prst="rect">
            <a:avLst/>
          </a:prstGeom>
        </p:spPr>
      </p:pic>
      <p:pic>
        <p:nvPicPr>
          <p:cNvPr id="9" name="Image 8">
            <a:extLst>
              <a:ext uri="{FF2B5EF4-FFF2-40B4-BE49-F238E27FC236}">
                <a16:creationId xmlns:a16="http://schemas.microsoft.com/office/drawing/2014/main" id="{DC5C99E2-1410-42F6-266F-0B8073D3E3C1}"/>
              </a:ext>
            </a:extLst>
          </p:cNvPr>
          <p:cNvPicPr>
            <a:picLocks noChangeAspect="1"/>
          </p:cNvPicPr>
          <p:nvPr/>
        </p:nvPicPr>
        <p:blipFill>
          <a:blip r:embed="rId4"/>
          <a:stretch>
            <a:fillRect/>
          </a:stretch>
        </p:blipFill>
        <p:spPr>
          <a:xfrm>
            <a:off x="7268208" y="4430258"/>
            <a:ext cx="1639051" cy="2182560"/>
          </a:xfrm>
          <a:prstGeom prst="rect">
            <a:avLst/>
          </a:prstGeom>
        </p:spPr>
      </p:pic>
    </p:spTree>
    <p:extLst>
      <p:ext uri="{BB962C8B-B14F-4D97-AF65-F5344CB8AC3E}">
        <p14:creationId xmlns:p14="http://schemas.microsoft.com/office/powerpoint/2010/main" val="277676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9D6AE4F-D8AD-3B49-B19F-5D199B0CECFD}"/>
              </a:ext>
            </a:extLst>
          </p:cNvPr>
          <p:cNvSpPr txBox="1"/>
          <p:nvPr/>
        </p:nvSpPr>
        <p:spPr>
          <a:xfrm>
            <a:off x="415957" y="742121"/>
            <a:ext cx="8936182" cy="400110"/>
          </a:xfrm>
          <a:prstGeom prst="rect">
            <a:avLst/>
          </a:prstGeom>
          <a:solidFill>
            <a:schemeClr val="accent4">
              <a:lumMod val="20000"/>
              <a:lumOff val="80000"/>
            </a:schemeClr>
          </a:solidFill>
        </p:spPr>
        <p:txBody>
          <a:bodyPr wrap="square" rtlCol="0">
            <a:spAutoFit/>
          </a:bodyPr>
          <a:lstStyle/>
          <a:p>
            <a:pPr algn="just"/>
            <a:r>
              <a:rPr lang="fr-FR" sz="2000" b="1" dirty="0">
                <a:solidFill>
                  <a:schemeClr val="accent6">
                    <a:lumMod val="75000"/>
                  </a:schemeClr>
                </a:solidFill>
              </a:rPr>
              <a:t>3- prenant en compte les vers de terre et les </a:t>
            </a:r>
            <a:r>
              <a:rPr lang="fr-FR" sz="2000" b="1" dirty="0" err="1">
                <a:solidFill>
                  <a:schemeClr val="accent6">
                    <a:lumMod val="75000"/>
                  </a:schemeClr>
                </a:solidFill>
              </a:rPr>
              <a:t>lombricomposts</a:t>
            </a:r>
            <a:endParaRPr lang="fr-FR" sz="2000" b="1" dirty="0">
              <a:solidFill>
                <a:schemeClr val="accent6">
                  <a:lumMod val="75000"/>
                </a:schemeClr>
              </a:solidFill>
            </a:endParaRPr>
          </a:p>
        </p:txBody>
      </p:sp>
      <p:sp>
        <p:nvSpPr>
          <p:cNvPr id="2" name="ZoneTexte 1">
            <a:extLst>
              <a:ext uri="{FF2B5EF4-FFF2-40B4-BE49-F238E27FC236}">
                <a16:creationId xmlns:a16="http://schemas.microsoft.com/office/drawing/2014/main" id="{79C1C9B4-DFA1-C74A-89B7-2DD27020E2FD}"/>
              </a:ext>
            </a:extLst>
          </p:cNvPr>
          <p:cNvSpPr txBox="1"/>
          <p:nvPr/>
        </p:nvSpPr>
        <p:spPr>
          <a:xfrm>
            <a:off x="91893" y="200509"/>
            <a:ext cx="2660215" cy="461665"/>
          </a:xfrm>
          <a:prstGeom prst="rect">
            <a:avLst/>
          </a:prstGeom>
          <a:noFill/>
        </p:spPr>
        <p:txBody>
          <a:bodyPr wrap="none" rtlCol="0">
            <a:spAutoFit/>
          </a:bodyPr>
          <a:lstStyle/>
          <a:p>
            <a:r>
              <a:rPr lang="fr-FR" sz="2400" b="1" dirty="0"/>
              <a:t>Retour sur le projet</a:t>
            </a:r>
          </a:p>
        </p:txBody>
      </p:sp>
      <p:pic>
        <p:nvPicPr>
          <p:cNvPr id="4" name="Image 3">
            <a:extLst>
              <a:ext uri="{FF2B5EF4-FFF2-40B4-BE49-F238E27FC236}">
                <a16:creationId xmlns:a16="http://schemas.microsoft.com/office/drawing/2014/main" id="{6DFD6D35-2FCC-D041-AAF6-E5853D3D7A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5957" y="2635228"/>
            <a:ext cx="4876800" cy="1945768"/>
          </a:xfrm>
          <a:prstGeom prst="rect">
            <a:avLst/>
          </a:prstGeom>
          <a:ln>
            <a:solidFill>
              <a:schemeClr val="tx1"/>
            </a:solidFill>
          </a:ln>
        </p:spPr>
      </p:pic>
      <p:sp>
        <p:nvSpPr>
          <p:cNvPr id="5" name="ZoneTexte 4">
            <a:extLst>
              <a:ext uri="{FF2B5EF4-FFF2-40B4-BE49-F238E27FC236}">
                <a16:creationId xmlns:a16="http://schemas.microsoft.com/office/drawing/2014/main" id="{D71F0DEE-3878-7149-AE1D-EF9E436F947A}"/>
              </a:ext>
            </a:extLst>
          </p:cNvPr>
          <p:cNvSpPr txBox="1"/>
          <p:nvPr/>
        </p:nvSpPr>
        <p:spPr>
          <a:xfrm>
            <a:off x="415957" y="1458871"/>
            <a:ext cx="8506691" cy="646331"/>
          </a:xfrm>
          <a:prstGeom prst="rect">
            <a:avLst/>
          </a:prstGeom>
          <a:noFill/>
        </p:spPr>
        <p:txBody>
          <a:bodyPr wrap="square" rtlCol="0">
            <a:spAutoFit/>
          </a:bodyPr>
          <a:lstStyle/>
          <a:p>
            <a:r>
              <a:rPr lang="fr-FR" dirty="0"/>
              <a:t>De nombreuses études scientifiques ont montré le potentiel agronomique des vers de terre et des </a:t>
            </a:r>
            <a:r>
              <a:rPr lang="fr-FR" dirty="0" err="1"/>
              <a:t>lombricomposts</a:t>
            </a:r>
            <a:endParaRPr lang="fr-FR" dirty="0"/>
          </a:p>
        </p:txBody>
      </p:sp>
      <p:pic>
        <p:nvPicPr>
          <p:cNvPr id="3" name="Image 2">
            <a:extLst>
              <a:ext uri="{FF2B5EF4-FFF2-40B4-BE49-F238E27FC236}">
                <a16:creationId xmlns:a16="http://schemas.microsoft.com/office/drawing/2014/main" id="{F3316211-13F6-094B-9E62-C2E18AADFB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2423" y="2139049"/>
            <a:ext cx="5139716" cy="1438353"/>
          </a:xfrm>
          <a:prstGeom prst="rect">
            <a:avLst/>
          </a:prstGeom>
          <a:ln>
            <a:solidFill>
              <a:schemeClr val="tx1"/>
            </a:solidFill>
          </a:ln>
        </p:spPr>
      </p:pic>
      <p:pic>
        <p:nvPicPr>
          <p:cNvPr id="8" name="Image 7">
            <a:extLst>
              <a:ext uri="{FF2B5EF4-FFF2-40B4-BE49-F238E27FC236}">
                <a16:creationId xmlns:a16="http://schemas.microsoft.com/office/drawing/2014/main" id="{B1EFB2DF-B16F-3B4F-B3C2-A30A30C0D3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9370" y="3642750"/>
            <a:ext cx="2155458" cy="2155458"/>
          </a:xfrm>
          <a:prstGeom prst="rect">
            <a:avLst/>
          </a:prstGeom>
        </p:spPr>
      </p:pic>
      <p:pic>
        <p:nvPicPr>
          <p:cNvPr id="9" name="Image 8">
            <a:extLst>
              <a:ext uri="{FF2B5EF4-FFF2-40B4-BE49-F238E27FC236}">
                <a16:creationId xmlns:a16="http://schemas.microsoft.com/office/drawing/2014/main" id="{AFCF0633-2D02-0E4B-B8CB-89B8532F6A1A}"/>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1436937" y="4720479"/>
            <a:ext cx="2630341" cy="1575255"/>
          </a:xfrm>
          <a:prstGeom prst="rect">
            <a:avLst/>
          </a:prstGeom>
          <a:noFill/>
          <a:ln w="9525">
            <a:solidFill>
              <a:schemeClr val="bg1"/>
            </a:solidFill>
            <a:miter lim="800000"/>
            <a:headEnd/>
            <a:tailEnd/>
          </a:ln>
        </p:spPr>
      </p:pic>
      <p:sp>
        <p:nvSpPr>
          <p:cNvPr id="7" name="ZoneTexte 6">
            <a:extLst>
              <a:ext uri="{FF2B5EF4-FFF2-40B4-BE49-F238E27FC236}">
                <a16:creationId xmlns:a16="http://schemas.microsoft.com/office/drawing/2014/main" id="{482E6BCB-C928-A029-D60E-8CA40C3E5092}"/>
              </a:ext>
            </a:extLst>
          </p:cNvPr>
          <p:cNvSpPr txBox="1"/>
          <p:nvPr/>
        </p:nvSpPr>
        <p:spPr>
          <a:xfrm>
            <a:off x="5423742" y="6295734"/>
            <a:ext cx="3045321" cy="369332"/>
          </a:xfrm>
          <a:prstGeom prst="rect">
            <a:avLst/>
          </a:prstGeom>
          <a:solidFill>
            <a:srgbClr val="E6DFFF"/>
          </a:solidFill>
          <a:ln>
            <a:solidFill>
              <a:srgbClr val="7030A0"/>
            </a:solidFill>
          </a:ln>
        </p:spPr>
        <p:txBody>
          <a:bodyPr wrap="none" rtlCol="0">
            <a:spAutoFit/>
          </a:bodyPr>
          <a:lstStyle/>
          <a:p>
            <a:r>
              <a:rPr lang="fr-FR" b="1" dirty="0">
                <a:solidFill>
                  <a:srgbClr val="7030A0"/>
                </a:solidFill>
              </a:rPr>
              <a:t>Cf. Résultats du projet </a:t>
            </a:r>
            <a:r>
              <a:rPr lang="fr-FR" b="1" dirty="0" err="1">
                <a:solidFill>
                  <a:srgbClr val="7030A0"/>
                </a:solidFill>
              </a:rPr>
              <a:t>SECuRE</a:t>
            </a:r>
            <a:endParaRPr lang="fr-FR" b="1" dirty="0">
              <a:solidFill>
                <a:srgbClr val="7030A0"/>
              </a:solidFill>
            </a:endParaRPr>
          </a:p>
        </p:txBody>
      </p:sp>
      <p:pic>
        <p:nvPicPr>
          <p:cNvPr id="11" name="Image 10">
            <a:extLst>
              <a:ext uri="{FF2B5EF4-FFF2-40B4-BE49-F238E27FC236}">
                <a16:creationId xmlns:a16="http://schemas.microsoft.com/office/drawing/2014/main" id="{DFFDF0A4-F9F2-18B1-5CF6-6A682BE23B60}"/>
              </a:ext>
            </a:extLst>
          </p:cNvPr>
          <p:cNvPicPr>
            <a:picLocks noChangeAspect="1"/>
          </p:cNvPicPr>
          <p:nvPr/>
        </p:nvPicPr>
        <p:blipFill>
          <a:blip r:embed="rId6"/>
          <a:stretch>
            <a:fillRect/>
          </a:stretch>
        </p:blipFill>
        <p:spPr>
          <a:xfrm>
            <a:off x="8636823" y="5666003"/>
            <a:ext cx="1196867" cy="1142231"/>
          </a:xfrm>
          <a:prstGeom prst="rect">
            <a:avLst/>
          </a:prstGeom>
        </p:spPr>
      </p:pic>
    </p:spTree>
    <p:extLst>
      <p:ext uri="{BB962C8B-B14F-4D97-AF65-F5344CB8AC3E}">
        <p14:creationId xmlns:p14="http://schemas.microsoft.com/office/powerpoint/2010/main" val="2558764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9D6AE4F-D8AD-3B49-B19F-5D199B0CECFD}"/>
              </a:ext>
            </a:extLst>
          </p:cNvPr>
          <p:cNvSpPr txBox="1"/>
          <p:nvPr/>
        </p:nvSpPr>
        <p:spPr>
          <a:xfrm>
            <a:off x="415957" y="1489453"/>
            <a:ext cx="8936182" cy="2246769"/>
          </a:xfrm>
          <a:prstGeom prst="rect">
            <a:avLst/>
          </a:prstGeom>
          <a:solidFill>
            <a:schemeClr val="accent4">
              <a:lumMod val="20000"/>
              <a:lumOff val="80000"/>
            </a:schemeClr>
          </a:solidFill>
        </p:spPr>
        <p:txBody>
          <a:bodyPr wrap="square" rtlCol="0">
            <a:spAutoFit/>
          </a:bodyPr>
          <a:lstStyle/>
          <a:p>
            <a:pPr algn="just"/>
            <a:r>
              <a:rPr lang="fr-FR" sz="2000" b="1" dirty="0"/>
              <a:t>Objectif général :</a:t>
            </a:r>
          </a:p>
          <a:p>
            <a:pPr algn="just"/>
            <a:endParaRPr lang="fr-FR" sz="2000" b="1" dirty="0"/>
          </a:p>
          <a:p>
            <a:pPr lvl="1" algn="just"/>
            <a:r>
              <a:rPr lang="fr-FR" sz="2000" b="1" dirty="0">
                <a:solidFill>
                  <a:srgbClr val="7030A0"/>
                </a:solidFill>
              </a:rPr>
              <a:t>Co-construction avec les agriculteurs et d’autres porteurs d’enjeux (ONG)</a:t>
            </a:r>
          </a:p>
          <a:p>
            <a:pPr lvl="1" algn="just"/>
            <a:r>
              <a:rPr lang="fr-FR" sz="2000" b="1" dirty="0">
                <a:solidFill>
                  <a:srgbClr val="FF0000"/>
                </a:solidFill>
              </a:rPr>
              <a:t>de pratiques de fertilisation innovantes</a:t>
            </a:r>
          </a:p>
          <a:p>
            <a:pPr lvl="1" algn="just"/>
            <a:r>
              <a:rPr lang="fr-FR" sz="2000" b="1" dirty="0">
                <a:solidFill>
                  <a:schemeClr val="accent6">
                    <a:lumMod val="75000"/>
                  </a:schemeClr>
                </a:solidFill>
              </a:rPr>
              <a:t>prenant en compte les vers de terre et les </a:t>
            </a:r>
            <a:r>
              <a:rPr lang="fr-FR" sz="2000" b="1" dirty="0" err="1">
                <a:solidFill>
                  <a:schemeClr val="accent6">
                    <a:lumMod val="75000"/>
                  </a:schemeClr>
                </a:solidFill>
              </a:rPr>
              <a:t>lombricomposts</a:t>
            </a:r>
            <a:endParaRPr lang="fr-FR" sz="2000" b="1" dirty="0">
              <a:solidFill>
                <a:schemeClr val="accent6">
                  <a:lumMod val="75000"/>
                </a:schemeClr>
              </a:solidFill>
            </a:endParaRPr>
          </a:p>
          <a:p>
            <a:pPr lvl="1" algn="just"/>
            <a:r>
              <a:rPr lang="fr-FR" sz="2000" b="1" dirty="0">
                <a:solidFill>
                  <a:srgbClr val="0833F8"/>
                </a:solidFill>
              </a:rPr>
              <a:t>et visant à améliorer la production et les rendements agricoles, la résilience climatique et la qualité nutritionnelle des aliments.</a:t>
            </a:r>
          </a:p>
        </p:txBody>
      </p:sp>
      <p:sp>
        <p:nvSpPr>
          <p:cNvPr id="2" name="ZoneTexte 1">
            <a:extLst>
              <a:ext uri="{FF2B5EF4-FFF2-40B4-BE49-F238E27FC236}">
                <a16:creationId xmlns:a16="http://schemas.microsoft.com/office/drawing/2014/main" id="{79C1C9B4-DFA1-C74A-89B7-2DD27020E2FD}"/>
              </a:ext>
            </a:extLst>
          </p:cNvPr>
          <p:cNvSpPr txBox="1"/>
          <p:nvPr/>
        </p:nvSpPr>
        <p:spPr>
          <a:xfrm>
            <a:off x="415957" y="447234"/>
            <a:ext cx="2660215" cy="461665"/>
          </a:xfrm>
          <a:prstGeom prst="rect">
            <a:avLst/>
          </a:prstGeom>
          <a:noFill/>
        </p:spPr>
        <p:txBody>
          <a:bodyPr wrap="none" rtlCol="0">
            <a:spAutoFit/>
          </a:bodyPr>
          <a:lstStyle/>
          <a:p>
            <a:r>
              <a:rPr lang="fr-FR" sz="2400" b="1" dirty="0"/>
              <a:t>Retour sur le projet</a:t>
            </a:r>
          </a:p>
        </p:txBody>
      </p:sp>
      <p:sp>
        <p:nvSpPr>
          <p:cNvPr id="3" name="ZoneTexte 2">
            <a:extLst>
              <a:ext uri="{FF2B5EF4-FFF2-40B4-BE49-F238E27FC236}">
                <a16:creationId xmlns:a16="http://schemas.microsoft.com/office/drawing/2014/main" id="{DB6CEA26-1C25-A546-AE1E-F8D19AF105AD}"/>
              </a:ext>
            </a:extLst>
          </p:cNvPr>
          <p:cNvSpPr txBox="1"/>
          <p:nvPr/>
        </p:nvSpPr>
        <p:spPr>
          <a:xfrm>
            <a:off x="415957" y="3935659"/>
            <a:ext cx="8936182" cy="1754326"/>
          </a:xfrm>
          <a:prstGeom prst="rect">
            <a:avLst/>
          </a:prstGeom>
          <a:solidFill>
            <a:schemeClr val="accent6">
              <a:lumMod val="20000"/>
              <a:lumOff val="80000"/>
            </a:schemeClr>
          </a:solidFill>
        </p:spPr>
        <p:txBody>
          <a:bodyPr wrap="square" rtlCol="0">
            <a:spAutoFit/>
          </a:bodyPr>
          <a:lstStyle/>
          <a:p>
            <a:pPr algn="ctr"/>
            <a:r>
              <a:rPr lang="fr-FR" b="1" dirty="0"/>
              <a:t>• Science de la durabilité</a:t>
            </a:r>
          </a:p>
          <a:p>
            <a:pPr algn="ctr"/>
            <a:r>
              <a:rPr lang="fr-FR" dirty="0"/>
              <a:t>interactions sociétés-environnement, interdisciplinarité, </a:t>
            </a:r>
            <a:r>
              <a:rPr lang="fr-FR" dirty="0" err="1"/>
              <a:t>intersectorialité</a:t>
            </a:r>
            <a:endParaRPr lang="fr-FR" dirty="0"/>
          </a:p>
          <a:p>
            <a:pPr algn="ctr"/>
            <a:r>
              <a:rPr lang="fr-FR" b="1" dirty="0"/>
              <a:t>• Sciences participatives</a:t>
            </a:r>
          </a:p>
          <a:p>
            <a:pPr algn="ctr"/>
            <a:r>
              <a:rPr lang="fr-FR" b="1" dirty="0"/>
              <a:t>• Intégration dans les 3 axes de l’AAP:</a:t>
            </a:r>
          </a:p>
          <a:p>
            <a:pPr algn="ctr"/>
            <a:r>
              <a:rPr lang="fr-FR" dirty="0"/>
              <a:t>Conservation et utilisation durable de la biodiversité, agriculture et changement climatique (adaptation et atténuation), production et consommation responsables</a:t>
            </a:r>
          </a:p>
        </p:txBody>
      </p:sp>
      <p:sp>
        <p:nvSpPr>
          <p:cNvPr id="4" name="ZoneTexte 3">
            <a:extLst>
              <a:ext uri="{FF2B5EF4-FFF2-40B4-BE49-F238E27FC236}">
                <a16:creationId xmlns:a16="http://schemas.microsoft.com/office/drawing/2014/main" id="{4F4919CA-D313-4085-4AE0-19FE5D33FD56}"/>
              </a:ext>
            </a:extLst>
          </p:cNvPr>
          <p:cNvSpPr txBox="1"/>
          <p:nvPr/>
        </p:nvSpPr>
        <p:spPr>
          <a:xfrm>
            <a:off x="415957" y="5889422"/>
            <a:ext cx="8936182" cy="646331"/>
          </a:xfrm>
          <a:prstGeom prst="rect">
            <a:avLst/>
          </a:prstGeom>
          <a:solidFill>
            <a:schemeClr val="accent5">
              <a:lumMod val="20000"/>
              <a:lumOff val="80000"/>
            </a:schemeClr>
          </a:solidFill>
        </p:spPr>
        <p:txBody>
          <a:bodyPr wrap="square" rtlCol="0">
            <a:spAutoFit/>
          </a:bodyPr>
          <a:lstStyle/>
          <a:p>
            <a:pPr algn="ctr"/>
            <a:r>
              <a:rPr lang="fr-FR" b="1" dirty="0"/>
              <a:t>• 190.000 euros (soutien </a:t>
            </a:r>
            <a:r>
              <a:rPr lang="fr-FR" b="1" dirty="0" err="1"/>
              <a:t>Agropolis</a:t>
            </a:r>
            <a:r>
              <a:rPr lang="fr-FR" b="1" dirty="0"/>
              <a:t>)</a:t>
            </a:r>
          </a:p>
          <a:p>
            <a:pPr algn="ctr"/>
            <a:r>
              <a:rPr lang="fr-FR" b="1" dirty="0"/>
              <a:t>• Durée : 29 mois (janvier 2022 à mai 2024)</a:t>
            </a:r>
            <a:endParaRPr lang="fr-FR" dirty="0"/>
          </a:p>
        </p:txBody>
      </p:sp>
    </p:spTree>
    <p:extLst>
      <p:ext uri="{BB962C8B-B14F-4D97-AF65-F5344CB8AC3E}">
        <p14:creationId xmlns:p14="http://schemas.microsoft.com/office/powerpoint/2010/main" val="2044524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5332064-0948-114F-8114-F57214378B05}"/>
              </a:ext>
            </a:extLst>
          </p:cNvPr>
          <p:cNvSpPr/>
          <p:nvPr/>
        </p:nvSpPr>
        <p:spPr>
          <a:xfrm>
            <a:off x="351455" y="3613202"/>
            <a:ext cx="9520403" cy="3103686"/>
          </a:xfrm>
          <a:prstGeom prst="rect">
            <a:avLst/>
          </a:prstGeom>
          <a:solidFill>
            <a:srgbClr val="EEF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0A57163D-D4FF-1743-BA55-B7990CFBC94D}"/>
              </a:ext>
            </a:extLst>
          </p:cNvPr>
          <p:cNvSpPr/>
          <p:nvPr/>
        </p:nvSpPr>
        <p:spPr>
          <a:xfrm>
            <a:off x="351456" y="204736"/>
            <a:ext cx="9520403" cy="3411411"/>
          </a:xfrm>
          <a:prstGeom prst="rect">
            <a:avLst/>
          </a:prstGeom>
          <a:solidFill>
            <a:srgbClr val="FAF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4BFD120D-D147-9941-9DE3-60BE76EF1E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8071" y="3178334"/>
            <a:ext cx="831600" cy="831600"/>
          </a:xfrm>
          <a:prstGeom prst="rect">
            <a:avLst/>
          </a:prstGeom>
        </p:spPr>
      </p:pic>
      <p:pic>
        <p:nvPicPr>
          <p:cNvPr id="8" name="Image 7">
            <a:extLst>
              <a:ext uri="{FF2B5EF4-FFF2-40B4-BE49-F238E27FC236}">
                <a16:creationId xmlns:a16="http://schemas.microsoft.com/office/drawing/2014/main" id="{57BB4114-152B-5D4F-98A4-4C9EFCF9074D}"/>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7512" y="3182202"/>
            <a:ext cx="1389968" cy="832422"/>
          </a:xfrm>
          <a:prstGeom prst="rect">
            <a:avLst/>
          </a:prstGeom>
          <a:noFill/>
          <a:ln w="9525">
            <a:solidFill>
              <a:schemeClr val="bg1"/>
            </a:solidFill>
            <a:miter lim="800000"/>
            <a:headEnd/>
            <a:tailEnd/>
          </a:ln>
        </p:spPr>
      </p:pic>
      <p:grpSp>
        <p:nvGrpSpPr>
          <p:cNvPr id="27" name="Groupe 26">
            <a:extLst>
              <a:ext uri="{FF2B5EF4-FFF2-40B4-BE49-F238E27FC236}">
                <a16:creationId xmlns:a16="http://schemas.microsoft.com/office/drawing/2014/main" id="{E57387EE-412A-7D41-9BA1-D85E1B877A7C}"/>
              </a:ext>
            </a:extLst>
          </p:cNvPr>
          <p:cNvGrpSpPr/>
          <p:nvPr/>
        </p:nvGrpSpPr>
        <p:grpSpPr>
          <a:xfrm>
            <a:off x="1051330" y="323202"/>
            <a:ext cx="2823772" cy="2720322"/>
            <a:chOff x="4007223" y="3013882"/>
            <a:chExt cx="3236548" cy="3117976"/>
          </a:xfrm>
        </p:grpSpPr>
        <p:sp>
          <p:nvSpPr>
            <p:cNvPr id="14" name="Ellipse 13">
              <a:extLst>
                <a:ext uri="{FF2B5EF4-FFF2-40B4-BE49-F238E27FC236}">
                  <a16:creationId xmlns:a16="http://schemas.microsoft.com/office/drawing/2014/main" id="{509B50DB-335C-3E4C-8968-870C898D37C1}"/>
                </a:ext>
              </a:extLst>
            </p:cNvPr>
            <p:cNvSpPr/>
            <p:nvPr/>
          </p:nvSpPr>
          <p:spPr>
            <a:xfrm>
              <a:off x="4007223" y="3039035"/>
              <a:ext cx="3092823" cy="309282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a:p>
          </p:txBody>
        </p:sp>
        <p:sp>
          <p:nvSpPr>
            <p:cNvPr id="13" name="Trapèze 12">
              <a:extLst>
                <a:ext uri="{FF2B5EF4-FFF2-40B4-BE49-F238E27FC236}">
                  <a16:creationId xmlns:a16="http://schemas.microsoft.com/office/drawing/2014/main" id="{98DB115D-CB9A-B043-9674-D2AFA86AF68F}"/>
                </a:ext>
              </a:extLst>
            </p:cNvPr>
            <p:cNvSpPr/>
            <p:nvPr/>
          </p:nvSpPr>
          <p:spPr>
            <a:xfrm rot="10800000">
              <a:off x="4976302" y="3013882"/>
              <a:ext cx="1166450" cy="1186359"/>
            </a:xfrm>
            <a:prstGeom prst="trapezoid">
              <a:avLst>
                <a:gd name="adj" fmla="val 2723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apèze 15">
              <a:extLst>
                <a:ext uri="{FF2B5EF4-FFF2-40B4-BE49-F238E27FC236}">
                  <a16:creationId xmlns:a16="http://schemas.microsoft.com/office/drawing/2014/main" id="{73E6E9C5-142B-994C-B510-8ADEFCA6A89E}"/>
                </a:ext>
              </a:extLst>
            </p:cNvPr>
            <p:cNvSpPr/>
            <p:nvPr/>
          </p:nvSpPr>
          <p:spPr>
            <a:xfrm rot="14982834">
              <a:off x="5905966" y="3699027"/>
              <a:ext cx="1251140" cy="1146424"/>
            </a:xfrm>
            <a:prstGeom prst="trapezoid">
              <a:avLst>
                <a:gd name="adj" fmla="val 2723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4686CC2C-7689-1648-8601-B2BFD4F8590D}"/>
                </a:ext>
              </a:extLst>
            </p:cNvPr>
            <p:cNvSpPr txBox="1"/>
            <p:nvPr/>
          </p:nvSpPr>
          <p:spPr>
            <a:xfrm>
              <a:off x="4992184" y="3036764"/>
              <a:ext cx="1134795" cy="599704"/>
            </a:xfrm>
            <a:prstGeom prst="rect">
              <a:avLst/>
            </a:prstGeom>
            <a:noFill/>
          </p:spPr>
          <p:txBody>
            <a:bodyPr wrap="square" rtlCol="0">
              <a:spAutoFit/>
            </a:bodyPr>
            <a:lstStyle/>
            <a:p>
              <a:pPr algn="ctr"/>
              <a:r>
                <a:rPr lang="fr-FR" sz="1400" b="1"/>
                <a:t>Equipe chercheur</a:t>
              </a:r>
            </a:p>
          </p:txBody>
        </p:sp>
        <p:sp>
          <p:nvSpPr>
            <p:cNvPr id="18" name="Trapèze 17">
              <a:extLst>
                <a:ext uri="{FF2B5EF4-FFF2-40B4-BE49-F238E27FC236}">
                  <a16:creationId xmlns:a16="http://schemas.microsoft.com/office/drawing/2014/main" id="{61731E50-E4A5-0546-A4F0-A968A5BD10F8}"/>
                </a:ext>
              </a:extLst>
            </p:cNvPr>
            <p:cNvSpPr/>
            <p:nvPr/>
          </p:nvSpPr>
          <p:spPr>
            <a:xfrm rot="19128694">
              <a:off x="5640625" y="4835093"/>
              <a:ext cx="1165748" cy="1056507"/>
            </a:xfrm>
            <a:prstGeom prst="trapezoid">
              <a:avLst>
                <a:gd name="adj" fmla="val 2723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apèze 18">
              <a:extLst>
                <a:ext uri="{FF2B5EF4-FFF2-40B4-BE49-F238E27FC236}">
                  <a16:creationId xmlns:a16="http://schemas.microsoft.com/office/drawing/2014/main" id="{A9DC6676-E872-D84E-A332-062623D28BFA}"/>
                </a:ext>
              </a:extLst>
            </p:cNvPr>
            <p:cNvSpPr/>
            <p:nvPr/>
          </p:nvSpPr>
          <p:spPr>
            <a:xfrm rot="2083980">
              <a:off x="4392594" y="4892759"/>
              <a:ext cx="1145510" cy="1054568"/>
            </a:xfrm>
            <a:prstGeom prst="trapezoid">
              <a:avLst>
                <a:gd name="adj" fmla="val 2723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apèze 19">
              <a:extLst>
                <a:ext uri="{FF2B5EF4-FFF2-40B4-BE49-F238E27FC236}">
                  <a16:creationId xmlns:a16="http://schemas.microsoft.com/office/drawing/2014/main" id="{E93B4266-EF0A-1F4E-9C6B-90EE2C1CF85E}"/>
                </a:ext>
              </a:extLst>
            </p:cNvPr>
            <p:cNvSpPr/>
            <p:nvPr/>
          </p:nvSpPr>
          <p:spPr>
            <a:xfrm rot="6666881">
              <a:off x="3994254" y="3717541"/>
              <a:ext cx="1194383" cy="1099448"/>
            </a:xfrm>
            <a:prstGeom prst="trapezoid">
              <a:avLst>
                <a:gd name="adj" fmla="val 2723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EBC3B5FE-2EFB-9F46-B8CD-B4C8A34DCE00}"/>
                </a:ext>
              </a:extLst>
            </p:cNvPr>
            <p:cNvSpPr/>
            <p:nvPr/>
          </p:nvSpPr>
          <p:spPr>
            <a:xfrm>
              <a:off x="4659189" y="3912377"/>
              <a:ext cx="1855077" cy="1331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Agriculteurs</a:t>
              </a:r>
            </a:p>
          </p:txBody>
        </p:sp>
        <p:sp>
          <p:nvSpPr>
            <p:cNvPr id="23" name="ZoneTexte 22">
              <a:extLst>
                <a:ext uri="{FF2B5EF4-FFF2-40B4-BE49-F238E27FC236}">
                  <a16:creationId xmlns:a16="http://schemas.microsoft.com/office/drawing/2014/main" id="{9440742C-2F23-1D48-9D94-6569BEE9419C}"/>
                </a:ext>
              </a:extLst>
            </p:cNvPr>
            <p:cNvSpPr txBox="1"/>
            <p:nvPr/>
          </p:nvSpPr>
          <p:spPr>
            <a:xfrm>
              <a:off x="6207179" y="4014439"/>
              <a:ext cx="1036592" cy="352768"/>
            </a:xfrm>
            <a:prstGeom prst="rect">
              <a:avLst/>
            </a:prstGeom>
            <a:noFill/>
          </p:spPr>
          <p:txBody>
            <a:bodyPr wrap="square" rtlCol="0">
              <a:spAutoFit/>
            </a:bodyPr>
            <a:lstStyle/>
            <a:p>
              <a:pPr algn="ctr"/>
              <a:r>
                <a:rPr lang="fr-FR" sz="1400" b="1"/>
                <a:t>ONGs</a:t>
              </a:r>
            </a:p>
          </p:txBody>
        </p:sp>
        <p:sp>
          <p:nvSpPr>
            <p:cNvPr id="24" name="ZoneTexte 23">
              <a:extLst>
                <a:ext uri="{FF2B5EF4-FFF2-40B4-BE49-F238E27FC236}">
                  <a16:creationId xmlns:a16="http://schemas.microsoft.com/office/drawing/2014/main" id="{D8D64EE8-B7B2-4141-AEB1-D12624661C01}"/>
                </a:ext>
              </a:extLst>
            </p:cNvPr>
            <p:cNvSpPr txBox="1"/>
            <p:nvPr/>
          </p:nvSpPr>
          <p:spPr>
            <a:xfrm>
              <a:off x="5713466" y="5206712"/>
              <a:ext cx="1163981" cy="599704"/>
            </a:xfrm>
            <a:prstGeom prst="rect">
              <a:avLst/>
            </a:prstGeom>
            <a:noFill/>
          </p:spPr>
          <p:txBody>
            <a:bodyPr wrap="square" rtlCol="0">
              <a:spAutoFit/>
            </a:bodyPr>
            <a:lstStyle/>
            <a:p>
              <a:pPr algn="ctr"/>
              <a:r>
                <a:rPr lang="fr-FR" sz="1400" b="1"/>
                <a:t>Décideurs locaux</a:t>
              </a:r>
            </a:p>
          </p:txBody>
        </p:sp>
        <p:sp>
          <p:nvSpPr>
            <p:cNvPr id="25" name="ZoneTexte 24">
              <a:extLst>
                <a:ext uri="{FF2B5EF4-FFF2-40B4-BE49-F238E27FC236}">
                  <a16:creationId xmlns:a16="http://schemas.microsoft.com/office/drawing/2014/main" id="{66118555-C00F-3641-8EE9-072B796936D4}"/>
                </a:ext>
              </a:extLst>
            </p:cNvPr>
            <p:cNvSpPr txBox="1"/>
            <p:nvPr/>
          </p:nvSpPr>
          <p:spPr>
            <a:xfrm>
              <a:off x="4232093" y="5201762"/>
              <a:ext cx="1279027" cy="599704"/>
            </a:xfrm>
            <a:prstGeom prst="rect">
              <a:avLst/>
            </a:prstGeom>
            <a:noFill/>
          </p:spPr>
          <p:txBody>
            <a:bodyPr wrap="square" rtlCol="0">
              <a:spAutoFit/>
            </a:bodyPr>
            <a:lstStyle/>
            <a:p>
              <a:pPr algn="ctr"/>
              <a:r>
                <a:rPr lang="fr-FR" sz="1400" b="1"/>
                <a:t>Associations agriculteurs</a:t>
              </a:r>
            </a:p>
          </p:txBody>
        </p:sp>
        <p:sp>
          <p:nvSpPr>
            <p:cNvPr id="26" name="ZoneTexte 25">
              <a:extLst>
                <a:ext uri="{FF2B5EF4-FFF2-40B4-BE49-F238E27FC236}">
                  <a16:creationId xmlns:a16="http://schemas.microsoft.com/office/drawing/2014/main" id="{A9C56E5D-55FC-D946-98EB-DAEBF66F1ABF}"/>
                </a:ext>
              </a:extLst>
            </p:cNvPr>
            <p:cNvSpPr txBox="1"/>
            <p:nvPr/>
          </p:nvSpPr>
          <p:spPr>
            <a:xfrm>
              <a:off x="4019628" y="3941474"/>
              <a:ext cx="901693" cy="599704"/>
            </a:xfrm>
            <a:prstGeom prst="rect">
              <a:avLst/>
            </a:prstGeom>
            <a:noFill/>
          </p:spPr>
          <p:txBody>
            <a:bodyPr wrap="square" rtlCol="0">
              <a:spAutoFit/>
            </a:bodyPr>
            <a:lstStyle/>
            <a:p>
              <a:pPr algn="ctr"/>
              <a:r>
                <a:rPr lang="fr-FR" sz="1400" b="1"/>
                <a:t>Techni-</a:t>
              </a:r>
            </a:p>
            <a:p>
              <a:pPr algn="ctr"/>
              <a:r>
                <a:rPr lang="fr-FR" sz="1400" b="1"/>
                <a:t>ciens</a:t>
              </a:r>
            </a:p>
          </p:txBody>
        </p:sp>
      </p:grpSp>
      <p:sp>
        <p:nvSpPr>
          <p:cNvPr id="29" name="ZoneTexte 28">
            <a:extLst>
              <a:ext uri="{FF2B5EF4-FFF2-40B4-BE49-F238E27FC236}">
                <a16:creationId xmlns:a16="http://schemas.microsoft.com/office/drawing/2014/main" id="{F6361F5C-9ADA-7F4F-8294-02C898582C5D}"/>
              </a:ext>
            </a:extLst>
          </p:cNvPr>
          <p:cNvSpPr txBox="1"/>
          <p:nvPr/>
        </p:nvSpPr>
        <p:spPr>
          <a:xfrm rot="16200000">
            <a:off x="-854090" y="1469655"/>
            <a:ext cx="3113866" cy="369332"/>
          </a:xfrm>
          <a:prstGeom prst="rect">
            <a:avLst/>
          </a:prstGeom>
          <a:solidFill>
            <a:schemeClr val="accent4">
              <a:lumMod val="20000"/>
              <a:lumOff val="80000"/>
            </a:schemeClr>
          </a:solidFill>
        </p:spPr>
        <p:txBody>
          <a:bodyPr wrap="none" rtlCol="0">
            <a:spAutoFit/>
          </a:bodyPr>
          <a:lstStyle/>
          <a:p>
            <a:r>
              <a:rPr lang="fr-FR"/>
              <a:t>WP1: Conception multi-acteurs</a:t>
            </a:r>
          </a:p>
        </p:txBody>
      </p:sp>
      <p:sp>
        <p:nvSpPr>
          <p:cNvPr id="30" name="ZoneTexte 29">
            <a:extLst>
              <a:ext uri="{FF2B5EF4-FFF2-40B4-BE49-F238E27FC236}">
                <a16:creationId xmlns:a16="http://schemas.microsoft.com/office/drawing/2014/main" id="{5C8A023B-86A2-A04C-BA2F-EC525DB19BDB}"/>
              </a:ext>
            </a:extLst>
          </p:cNvPr>
          <p:cNvSpPr txBox="1"/>
          <p:nvPr/>
        </p:nvSpPr>
        <p:spPr>
          <a:xfrm rot="16200000">
            <a:off x="-876813" y="4845488"/>
            <a:ext cx="3159326" cy="369332"/>
          </a:xfrm>
          <a:prstGeom prst="rect">
            <a:avLst/>
          </a:prstGeom>
          <a:solidFill>
            <a:schemeClr val="accent6">
              <a:lumMod val="20000"/>
              <a:lumOff val="80000"/>
            </a:schemeClr>
          </a:solidFill>
        </p:spPr>
        <p:txBody>
          <a:bodyPr wrap="none" rtlCol="0">
            <a:spAutoFit/>
          </a:bodyPr>
          <a:lstStyle/>
          <a:p>
            <a:r>
              <a:rPr lang="fr-FR" dirty="0"/>
              <a:t>WP2: Connaissance scientifique</a:t>
            </a:r>
          </a:p>
        </p:txBody>
      </p:sp>
      <p:pic>
        <p:nvPicPr>
          <p:cNvPr id="31" name="Image 30">
            <a:extLst>
              <a:ext uri="{FF2B5EF4-FFF2-40B4-BE49-F238E27FC236}">
                <a16:creationId xmlns:a16="http://schemas.microsoft.com/office/drawing/2014/main" id="{179BEA6F-F121-7E4E-BE48-4CB70C25C4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2153" y="4212817"/>
            <a:ext cx="2627044" cy="1970283"/>
          </a:xfrm>
          <a:prstGeom prst="rect">
            <a:avLst/>
          </a:prstGeom>
        </p:spPr>
      </p:pic>
      <p:sp>
        <p:nvSpPr>
          <p:cNvPr id="33" name="ZoneTexte 32">
            <a:extLst>
              <a:ext uri="{FF2B5EF4-FFF2-40B4-BE49-F238E27FC236}">
                <a16:creationId xmlns:a16="http://schemas.microsoft.com/office/drawing/2014/main" id="{D212DA04-9143-7344-A7AC-395A5B8531AD}"/>
              </a:ext>
            </a:extLst>
          </p:cNvPr>
          <p:cNvSpPr txBox="1"/>
          <p:nvPr/>
        </p:nvSpPr>
        <p:spPr>
          <a:xfrm>
            <a:off x="4428306" y="891083"/>
            <a:ext cx="5137285" cy="1908215"/>
          </a:xfrm>
          <a:prstGeom prst="rect">
            <a:avLst/>
          </a:prstGeom>
          <a:solidFill>
            <a:schemeClr val="accent4">
              <a:lumMod val="20000"/>
              <a:lumOff val="80000"/>
            </a:schemeClr>
          </a:solidFill>
        </p:spPr>
        <p:txBody>
          <a:bodyPr wrap="square" rtlCol="0">
            <a:spAutoFit/>
          </a:bodyPr>
          <a:lstStyle/>
          <a:p>
            <a:pPr>
              <a:spcAft>
                <a:spcPts val="600"/>
              </a:spcAft>
            </a:pPr>
            <a:r>
              <a:rPr lang="fr-FR" sz="1400" dirty="0"/>
              <a:t>1.1• Sélection des fermes de référence</a:t>
            </a:r>
          </a:p>
          <a:p>
            <a:pPr>
              <a:spcAft>
                <a:spcPts val="600"/>
              </a:spcAft>
            </a:pPr>
            <a:r>
              <a:rPr lang="fr-FR" sz="1400" dirty="0"/>
              <a:t>1.2• Perception par les agriculteurs des vers de terre et des </a:t>
            </a:r>
            <a:r>
              <a:rPr lang="fr-FR" sz="1400" dirty="0" err="1"/>
              <a:t>lombricomposts</a:t>
            </a:r>
            <a:endParaRPr lang="fr-FR" sz="1400" dirty="0"/>
          </a:p>
          <a:p>
            <a:pPr>
              <a:spcAft>
                <a:spcPts val="600"/>
              </a:spcAft>
            </a:pPr>
            <a:r>
              <a:rPr lang="fr-FR" sz="1400" dirty="0"/>
              <a:t>1.3• Formation sur les vers de terre et les </a:t>
            </a:r>
            <a:r>
              <a:rPr lang="fr-FR" sz="1400" dirty="0" err="1"/>
              <a:t>lombricomposts</a:t>
            </a:r>
            <a:r>
              <a:rPr lang="fr-FR" sz="1400" dirty="0"/>
              <a:t> </a:t>
            </a:r>
          </a:p>
          <a:p>
            <a:pPr>
              <a:spcAft>
                <a:spcPts val="600"/>
              </a:spcAft>
            </a:pPr>
            <a:r>
              <a:rPr lang="fr-FR" sz="1400" dirty="0"/>
              <a:t>1.4• Co-conception de pratiques utilisant vers de terre et </a:t>
            </a:r>
            <a:r>
              <a:rPr lang="fr-FR" sz="1400" dirty="0" err="1"/>
              <a:t>lombricomposts</a:t>
            </a:r>
            <a:endParaRPr lang="fr-FR" sz="1400" dirty="0"/>
          </a:p>
          <a:p>
            <a:pPr>
              <a:spcAft>
                <a:spcPts val="600"/>
              </a:spcAft>
            </a:pPr>
            <a:r>
              <a:rPr lang="fr-FR" sz="1400" dirty="0"/>
              <a:t>1.5• Transfer de l’OAD </a:t>
            </a:r>
            <a:r>
              <a:rPr lang="fr-FR" sz="1400" dirty="0" err="1"/>
              <a:t>Cammisol</a:t>
            </a:r>
            <a:endParaRPr lang="fr-FR" sz="1400" dirty="0"/>
          </a:p>
        </p:txBody>
      </p:sp>
      <p:sp>
        <p:nvSpPr>
          <p:cNvPr id="34" name="Rectangle 33">
            <a:extLst>
              <a:ext uri="{FF2B5EF4-FFF2-40B4-BE49-F238E27FC236}">
                <a16:creationId xmlns:a16="http://schemas.microsoft.com/office/drawing/2014/main" id="{BF44773B-CE14-9A4F-B6E0-D59EEE165A88}"/>
              </a:ext>
            </a:extLst>
          </p:cNvPr>
          <p:cNvSpPr/>
          <p:nvPr/>
        </p:nvSpPr>
        <p:spPr>
          <a:xfrm>
            <a:off x="4427219" y="4616519"/>
            <a:ext cx="5137285" cy="1400383"/>
          </a:xfrm>
          <a:prstGeom prst="rect">
            <a:avLst/>
          </a:prstGeom>
          <a:solidFill>
            <a:schemeClr val="accent6">
              <a:lumMod val="20000"/>
              <a:lumOff val="80000"/>
            </a:schemeClr>
          </a:solidFill>
        </p:spPr>
        <p:txBody>
          <a:bodyPr wrap="square">
            <a:spAutoFit/>
          </a:bodyPr>
          <a:lstStyle/>
          <a:p>
            <a:pPr>
              <a:spcAft>
                <a:spcPts val="600"/>
              </a:spcAft>
            </a:pPr>
            <a:r>
              <a:rPr lang="fr-FR" sz="1400" dirty="0"/>
              <a:t>2.1• Inventaire des vers de terre et des ressources organiques</a:t>
            </a:r>
          </a:p>
          <a:p>
            <a:pPr>
              <a:spcAft>
                <a:spcPts val="600"/>
              </a:spcAft>
            </a:pPr>
            <a:r>
              <a:rPr lang="fr-FR" sz="1400" dirty="0"/>
              <a:t>2.2• Evaluations des innovations </a:t>
            </a:r>
            <a:r>
              <a:rPr lang="fr-FR" sz="1400" dirty="0" err="1"/>
              <a:t>co</a:t>
            </a:r>
            <a:r>
              <a:rPr lang="fr-FR" sz="1400" dirty="0"/>
              <a:t>-construites</a:t>
            </a:r>
          </a:p>
          <a:p>
            <a:pPr>
              <a:spcAft>
                <a:spcPts val="600"/>
              </a:spcAft>
            </a:pPr>
            <a:r>
              <a:rPr lang="fr-FR" sz="1400" dirty="0"/>
              <a:t>2.3• Essai au champ</a:t>
            </a:r>
          </a:p>
          <a:p>
            <a:pPr>
              <a:spcAft>
                <a:spcPts val="600"/>
              </a:spcAft>
            </a:pPr>
            <a:r>
              <a:rPr lang="fr-FR" sz="1400" dirty="0"/>
              <a:t>2.4• Expériences en laboratoire des effets des pratiques innovantes sur la </a:t>
            </a:r>
            <a:r>
              <a:rPr lang="fr-FR" sz="1400" dirty="0" err="1"/>
              <a:t>resilience</a:t>
            </a:r>
            <a:r>
              <a:rPr lang="fr-FR" sz="1400" dirty="0"/>
              <a:t> climatique</a:t>
            </a:r>
          </a:p>
        </p:txBody>
      </p:sp>
      <p:grpSp>
        <p:nvGrpSpPr>
          <p:cNvPr id="3" name="Groupe 2">
            <a:extLst>
              <a:ext uri="{FF2B5EF4-FFF2-40B4-BE49-F238E27FC236}">
                <a16:creationId xmlns:a16="http://schemas.microsoft.com/office/drawing/2014/main" id="{51058985-3FC3-554D-BE61-2C5458BF07E4}"/>
              </a:ext>
            </a:extLst>
          </p:cNvPr>
          <p:cNvGrpSpPr/>
          <p:nvPr/>
        </p:nvGrpSpPr>
        <p:grpSpPr>
          <a:xfrm rot="16200000">
            <a:off x="6280774" y="1712948"/>
            <a:ext cx="1184057" cy="4075739"/>
            <a:chOff x="4007325" y="1051095"/>
            <a:chExt cx="1184057" cy="4075739"/>
          </a:xfrm>
        </p:grpSpPr>
        <p:sp>
          <p:nvSpPr>
            <p:cNvPr id="36" name="Arc plein 35">
              <a:extLst>
                <a:ext uri="{FF2B5EF4-FFF2-40B4-BE49-F238E27FC236}">
                  <a16:creationId xmlns:a16="http://schemas.microsoft.com/office/drawing/2014/main" id="{FF06B306-B514-D24B-8E90-4111F49C5CFC}"/>
                </a:ext>
              </a:extLst>
            </p:cNvPr>
            <p:cNvSpPr/>
            <p:nvPr/>
          </p:nvSpPr>
          <p:spPr>
            <a:xfrm rot="5400000">
              <a:off x="4140988" y="1090206"/>
              <a:ext cx="1089505" cy="1011283"/>
            </a:xfrm>
            <a:prstGeom prst="blockArc">
              <a:avLst>
                <a:gd name="adj1" fmla="val 10800000"/>
                <a:gd name="adj2" fmla="val 0"/>
                <a:gd name="adj3" fmla="val 1145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7" name="Triangle 36">
              <a:extLst>
                <a:ext uri="{FF2B5EF4-FFF2-40B4-BE49-F238E27FC236}">
                  <a16:creationId xmlns:a16="http://schemas.microsoft.com/office/drawing/2014/main" id="{CA7E5BB4-F58B-EB46-B004-55232FF907FB}"/>
                </a:ext>
              </a:extLst>
            </p:cNvPr>
            <p:cNvSpPr/>
            <p:nvPr/>
          </p:nvSpPr>
          <p:spPr>
            <a:xfrm rot="16200000">
              <a:off x="4489552" y="1920562"/>
              <a:ext cx="325896" cy="295099"/>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Arc plein 37">
              <a:extLst>
                <a:ext uri="{FF2B5EF4-FFF2-40B4-BE49-F238E27FC236}">
                  <a16:creationId xmlns:a16="http://schemas.microsoft.com/office/drawing/2014/main" id="{16187213-D5A1-2F4D-A89C-165EF5C61862}"/>
                </a:ext>
              </a:extLst>
            </p:cNvPr>
            <p:cNvSpPr/>
            <p:nvPr/>
          </p:nvSpPr>
          <p:spPr>
            <a:xfrm rot="5400000" flipV="1">
              <a:off x="3968214" y="2044223"/>
              <a:ext cx="1089505" cy="1011283"/>
            </a:xfrm>
            <a:prstGeom prst="blockArc">
              <a:avLst>
                <a:gd name="adj1" fmla="val 10800000"/>
                <a:gd name="adj2" fmla="val 0"/>
                <a:gd name="adj3" fmla="val 1145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Triangle 38">
              <a:extLst>
                <a:ext uri="{FF2B5EF4-FFF2-40B4-BE49-F238E27FC236}">
                  <a16:creationId xmlns:a16="http://schemas.microsoft.com/office/drawing/2014/main" id="{0B0D0A60-32B0-C64E-8B5D-98C74E583F4B}"/>
                </a:ext>
              </a:extLst>
            </p:cNvPr>
            <p:cNvSpPr/>
            <p:nvPr/>
          </p:nvSpPr>
          <p:spPr>
            <a:xfrm rot="5400000">
              <a:off x="4423526" y="2894951"/>
              <a:ext cx="325896" cy="295099"/>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Arc plein 39">
              <a:extLst>
                <a:ext uri="{FF2B5EF4-FFF2-40B4-BE49-F238E27FC236}">
                  <a16:creationId xmlns:a16="http://schemas.microsoft.com/office/drawing/2014/main" id="{1458EFF6-6C5D-5746-B819-DC20A1F148A1}"/>
                </a:ext>
              </a:extLst>
            </p:cNvPr>
            <p:cNvSpPr/>
            <p:nvPr/>
          </p:nvSpPr>
          <p:spPr>
            <a:xfrm rot="5400000">
              <a:off x="4140988" y="3011591"/>
              <a:ext cx="1089505" cy="1011283"/>
            </a:xfrm>
            <a:prstGeom prst="blockArc">
              <a:avLst>
                <a:gd name="adj1" fmla="val 10800000"/>
                <a:gd name="adj2" fmla="val 0"/>
                <a:gd name="adj3" fmla="val 1145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1" name="Triangle 40">
              <a:extLst>
                <a:ext uri="{FF2B5EF4-FFF2-40B4-BE49-F238E27FC236}">
                  <a16:creationId xmlns:a16="http://schemas.microsoft.com/office/drawing/2014/main" id="{029ACFAF-31AF-A44C-B500-FC6B6AB4A851}"/>
                </a:ext>
              </a:extLst>
            </p:cNvPr>
            <p:cNvSpPr/>
            <p:nvPr/>
          </p:nvSpPr>
          <p:spPr>
            <a:xfrm rot="16200000">
              <a:off x="4489552" y="3841947"/>
              <a:ext cx="325896" cy="295099"/>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Arc plein 41">
              <a:extLst>
                <a:ext uri="{FF2B5EF4-FFF2-40B4-BE49-F238E27FC236}">
                  <a16:creationId xmlns:a16="http://schemas.microsoft.com/office/drawing/2014/main" id="{FD6554DA-ABD1-7C43-A9CA-05C0FEB558DF}"/>
                </a:ext>
              </a:extLst>
            </p:cNvPr>
            <p:cNvSpPr/>
            <p:nvPr/>
          </p:nvSpPr>
          <p:spPr>
            <a:xfrm rot="5400000" flipV="1">
              <a:off x="3968214" y="3965608"/>
              <a:ext cx="1089505" cy="1011283"/>
            </a:xfrm>
            <a:prstGeom prst="blockArc">
              <a:avLst>
                <a:gd name="adj1" fmla="val 10800000"/>
                <a:gd name="adj2" fmla="val 0"/>
                <a:gd name="adj3" fmla="val 1145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3" name="Triangle 42">
              <a:extLst>
                <a:ext uri="{FF2B5EF4-FFF2-40B4-BE49-F238E27FC236}">
                  <a16:creationId xmlns:a16="http://schemas.microsoft.com/office/drawing/2014/main" id="{89AFBCC5-EF48-094B-B7D1-C46B6BFB8E22}"/>
                </a:ext>
              </a:extLst>
            </p:cNvPr>
            <p:cNvSpPr/>
            <p:nvPr/>
          </p:nvSpPr>
          <p:spPr>
            <a:xfrm rot="5400000">
              <a:off x="4423526" y="4816336"/>
              <a:ext cx="325896" cy="295099"/>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ZoneTexte 3">
            <a:extLst>
              <a:ext uri="{FF2B5EF4-FFF2-40B4-BE49-F238E27FC236}">
                <a16:creationId xmlns:a16="http://schemas.microsoft.com/office/drawing/2014/main" id="{ADE138FE-E471-1642-808D-4807A73FBAE0}"/>
              </a:ext>
            </a:extLst>
          </p:cNvPr>
          <p:cNvSpPr txBox="1"/>
          <p:nvPr/>
        </p:nvSpPr>
        <p:spPr>
          <a:xfrm>
            <a:off x="3874142" y="3338309"/>
            <a:ext cx="1009876" cy="584775"/>
          </a:xfrm>
          <a:prstGeom prst="rect">
            <a:avLst/>
          </a:prstGeom>
          <a:solidFill>
            <a:schemeClr val="accent5">
              <a:lumMod val="20000"/>
              <a:lumOff val="80000"/>
            </a:schemeClr>
          </a:solidFill>
        </p:spPr>
        <p:txBody>
          <a:bodyPr wrap="square" rtlCol="0">
            <a:spAutoFit/>
          </a:bodyPr>
          <a:lstStyle/>
          <a:p>
            <a:pPr algn="ctr"/>
            <a:r>
              <a:rPr lang="fr-FR" sz="1600"/>
              <a:t>Kick-off meeting</a:t>
            </a:r>
          </a:p>
        </p:txBody>
      </p:sp>
      <p:sp>
        <p:nvSpPr>
          <p:cNvPr id="44" name="ZoneTexte 43">
            <a:extLst>
              <a:ext uri="{FF2B5EF4-FFF2-40B4-BE49-F238E27FC236}">
                <a16:creationId xmlns:a16="http://schemas.microsoft.com/office/drawing/2014/main" id="{A6D19B31-38E2-3048-A980-8A542ED6E05E}"/>
              </a:ext>
            </a:extLst>
          </p:cNvPr>
          <p:cNvSpPr txBox="1"/>
          <p:nvPr/>
        </p:nvSpPr>
        <p:spPr>
          <a:xfrm>
            <a:off x="8910672" y="3305476"/>
            <a:ext cx="961188" cy="584775"/>
          </a:xfrm>
          <a:prstGeom prst="rect">
            <a:avLst/>
          </a:prstGeom>
          <a:solidFill>
            <a:schemeClr val="accent5">
              <a:lumMod val="20000"/>
              <a:lumOff val="80000"/>
            </a:schemeClr>
          </a:solidFill>
        </p:spPr>
        <p:txBody>
          <a:bodyPr wrap="square" rtlCol="0">
            <a:spAutoFit/>
          </a:bodyPr>
          <a:lstStyle/>
          <a:p>
            <a:pPr algn="ctr"/>
            <a:r>
              <a:rPr lang="fr-FR" sz="1600"/>
              <a:t>Final meeting</a:t>
            </a:r>
          </a:p>
        </p:txBody>
      </p:sp>
      <p:sp>
        <p:nvSpPr>
          <p:cNvPr id="45" name="ZoneTexte 44">
            <a:extLst>
              <a:ext uri="{FF2B5EF4-FFF2-40B4-BE49-F238E27FC236}">
                <a16:creationId xmlns:a16="http://schemas.microsoft.com/office/drawing/2014/main" id="{6282BFA6-7336-A64F-9F07-DCE23C0726D3}"/>
              </a:ext>
            </a:extLst>
          </p:cNvPr>
          <p:cNvSpPr txBox="1"/>
          <p:nvPr/>
        </p:nvSpPr>
        <p:spPr>
          <a:xfrm>
            <a:off x="6926248" y="3923084"/>
            <a:ext cx="784087" cy="338554"/>
          </a:xfrm>
          <a:prstGeom prst="rect">
            <a:avLst/>
          </a:prstGeom>
          <a:solidFill>
            <a:schemeClr val="accent5">
              <a:lumMod val="20000"/>
              <a:lumOff val="80000"/>
            </a:schemeClr>
          </a:solidFill>
        </p:spPr>
        <p:txBody>
          <a:bodyPr wrap="square" rtlCol="0">
            <a:spAutoFit/>
          </a:bodyPr>
          <a:lstStyle/>
          <a:p>
            <a:pPr algn="ctr"/>
            <a:r>
              <a:rPr lang="fr-FR" sz="1600"/>
              <a:t>2 ans</a:t>
            </a:r>
          </a:p>
        </p:txBody>
      </p:sp>
      <p:sp>
        <p:nvSpPr>
          <p:cNvPr id="5" name="ZoneTexte 4">
            <a:extLst>
              <a:ext uri="{FF2B5EF4-FFF2-40B4-BE49-F238E27FC236}">
                <a16:creationId xmlns:a16="http://schemas.microsoft.com/office/drawing/2014/main" id="{2D77D4A7-9B26-56F5-581B-686C6BD7B156}"/>
              </a:ext>
            </a:extLst>
          </p:cNvPr>
          <p:cNvSpPr txBox="1"/>
          <p:nvPr/>
        </p:nvSpPr>
        <p:spPr>
          <a:xfrm rot="16200000">
            <a:off x="-836092" y="3371455"/>
            <a:ext cx="2048318" cy="369332"/>
          </a:xfrm>
          <a:prstGeom prst="rect">
            <a:avLst/>
          </a:prstGeom>
          <a:solidFill>
            <a:schemeClr val="accent5">
              <a:lumMod val="20000"/>
              <a:lumOff val="80000"/>
            </a:schemeClr>
          </a:solidFill>
        </p:spPr>
        <p:txBody>
          <a:bodyPr wrap="none" rtlCol="0">
            <a:spAutoFit/>
          </a:bodyPr>
          <a:lstStyle/>
          <a:p>
            <a:r>
              <a:rPr lang="fr-FR" dirty="0"/>
              <a:t>WP0 : Gouvernance</a:t>
            </a:r>
          </a:p>
        </p:txBody>
      </p:sp>
    </p:spTree>
    <p:extLst>
      <p:ext uri="{BB962C8B-B14F-4D97-AF65-F5344CB8AC3E}">
        <p14:creationId xmlns:p14="http://schemas.microsoft.com/office/powerpoint/2010/main" val="1308657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9EB9CD6D-94DC-834E-88A3-45260935A8D9}"/>
              </a:ext>
            </a:extLst>
          </p:cNvPr>
          <p:cNvGrpSpPr/>
          <p:nvPr/>
        </p:nvGrpSpPr>
        <p:grpSpPr>
          <a:xfrm>
            <a:off x="461675" y="1416721"/>
            <a:ext cx="8735046" cy="2758180"/>
            <a:chOff x="461675" y="1416721"/>
            <a:chExt cx="8735046" cy="2758180"/>
          </a:xfrm>
        </p:grpSpPr>
        <p:grpSp>
          <p:nvGrpSpPr>
            <p:cNvPr id="6" name="Groupe 5">
              <a:extLst>
                <a:ext uri="{FF2B5EF4-FFF2-40B4-BE49-F238E27FC236}">
                  <a16:creationId xmlns:a16="http://schemas.microsoft.com/office/drawing/2014/main" id="{9F11D6B3-FF40-C249-A427-7CC3A5D32D5A}"/>
                </a:ext>
              </a:extLst>
            </p:cNvPr>
            <p:cNvGrpSpPr/>
            <p:nvPr/>
          </p:nvGrpSpPr>
          <p:grpSpPr>
            <a:xfrm>
              <a:off x="461675" y="1416721"/>
              <a:ext cx="8735046" cy="2758180"/>
              <a:chOff x="461675" y="1416721"/>
              <a:chExt cx="8735046" cy="2758180"/>
            </a:xfrm>
          </p:grpSpPr>
          <p:sp>
            <p:nvSpPr>
              <p:cNvPr id="5" name="Rectangle à coins arrondis 4">
                <a:extLst>
                  <a:ext uri="{FF2B5EF4-FFF2-40B4-BE49-F238E27FC236}">
                    <a16:creationId xmlns:a16="http://schemas.microsoft.com/office/drawing/2014/main" id="{B4AC124E-F105-9C4D-A97C-19D6F78B3BA7}"/>
                  </a:ext>
                </a:extLst>
              </p:cNvPr>
              <p:cNvSpPr/>
              <p:nvPr/>
            </p:nvSpPr>
            <p:spPr>
              <a:xfrm>
                <a:off x="2547939" y="1416721"/>
                <a:ext cx="6467061" cy="781878"/>
              </a:xfrm>
              <a:prstGeom prst="roundRect">
                <a:avLst/>
              </a:prstGeom>
              <a:solidFill>
                <a:srgbClr val="9FE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ZoneTexte 1">
                <a:extLst>
                  <a:ext uri="{FF2B5EF4-FFF2-40B4-BE49-F238E27FC236}">
                    <a16:creationId xmlns:a16="http://schemas.microsoft.com/office/drawing/2014/main" id="{B3ACD741-BDD5-B24A-97CF-F4C272D30BE7}"/>
                  </a:ext>
                </a:extLst>
              </p:cNvPr>
              <p:cNvSpPr txBox="1"/>
              <p:nvPr/>
            </p:nvSpPr>
            <p:spPr>
              <a:xfrm>
                <a:off x="5195583" y="1457881"/>
                <a:ext cx="4001138" cy="800219"/>
              </a:xfrm>
              <a:prstGeom prst="rect">
                <a:avLst/>
              </a:prstGeom>
              <a:noFill/>
            </p:spPr>
            <p:txBody>
              <a:bodyPr wrap="square" rtlCol="0">
                <a:spAutoFit/>
              </a:bodyPr>
              <a:lstStyle/>
              <a:p>
                <a:pPr algn="ctr"/>
                <a:r>
                  <a:rPr lang="en-GB" dirty="0"/>
                  <a:t>Conseil consultative </a:t>
                </a:r>
                <a:r>
                  <a:rPr lang="en-GB" dirty="0" err="1"/>
                  <a:t>externe</a:t>
                </a:r>
                <a:endParaRPr lang="en-GB" dirty="0"/>
              </a:p>
              <a:p>
                <a:pPr algn="ctr"/>
                <a:r>
                  <a:rPr lang="en-GB" sz="1400" i="1" dirty="0"/>
                  <a:t>S. </a:t>
                </a:r>
                <a:r>
                  <a:rPr lang="en-GB" sz="1400" i="1" dirty="0" err="1"/>
                  <a:t>Audouin</a:t>
                </a:r>
                <a:r>
                  <a:rPr lang="en-GB" sz="1400" i="1" dirty="0"/>
                  <a:t>, J. </a:t>
                </a:r>
                <a:r>
                  <a:rPr lang="en-GB" sz="1400" i="1" dirty="0" err="1"/>
                  <a:t>Rakotoarisoa</a:t>
                </a:r>
                <a:r>
                  <a:rPr lang="en-GB" sz="1400" i="1" dirty="0"/>
                  <a:t>, A. Lepage,                       R. </a:t>
                </a:r>
                <a:r>
                  <a:rPr lang="en-GB" sz="1400" i="1" dirty="0" err="1"/>
                  <a:t>Rakotondramanana</a:t>
                </a:r>
                <a:r>
                  <a:rPr lang="en-GB" sz="1400" i="1" dirty="0"/>
                  <a:t>, H. </a:t>
                </a:r>
                <a:r>
                  <a:rPr lang="en-GB" sz="1400" i="1" dirty="0" err="1"/>
                  <a:t>Razafimahatratra</a:t>
                </a:r>
                <a:endParaRPr lang="en-GB" sz="1400" i="1" dirty="0"/>
              </a:p>
            </p:txBody>
          </p:sp>
          <p:sp>
            <p:nvSpPr>
              <p:cNvPr id="4" name="ZoneTexte 3">
                <a:extLst>
                  <a:ext uri="{FF2B5EF4-FFF2-40B4-BE49-F238E27FC236}">
                    <a16:creationId xmlns:a16="http://schemas.microsoft.com/office/drawing/2014/main" id="{EDD28345-96C3-AE4B-B2E0-7C16E22DB632}"/>
                  </a:ext>
                </a:extLst>
              </p:cNvPr>
              <p:cNvSpPr txBox="1"/>
              <p:nvPr/>
            </p:nvSpPr>
            <p:spPr>
              <a:xfrm>
                <a:off x="461675" y="1489250"/>
                <a:ext cx="2041072" cy="646331"/>
              </a:xfrm>
              <a:prstGeom prst="rect">
                <a:avLst/>
              </a:prstGeom>
              <a:noFill/>
            </p:spPr>
            <p:txBody>
              <a:bodyPr wrap="square" rtlCol="0">
                <a:spAutoFit/>
              </a:bodyPr>
              <a:lstStyle/>
              <a:p>
                <a:pPr algn="ctr"/>
                <a:r>
                  <a:rPr lang="en-GB" b="1" dirty="0">
                    <a:solidFill>
                      <a:srgbClr val="1384DF"/>
                    </a:solidFill>
                  </a:rPr>
                  <a:t>Supervision du </a:t>
                </a:r>
                <a:r>
                  <a:rPr lang="en-GB" b="1" dirty="0" err="1">
                    <a:solidFill>
                      <a:srgbClr val="1384DF"/>
                    </a:solidFill>
                  </a:rPr>
                  <a:t>projet</a:t>
                </a:r>
                <a:endParaRPr lang="en-GB" b="1" dirty="0">
                  <a:solidFill>
                    <a:srgbClr val="1384DF"/>
                  </a:solidFill>
                </a:endParaRPr>
              </a:p>
            </p:txBody>
          </p:sp>
          <p:sp>
            <p:nvSpPr>
              <p:cNvPr id="28" name="ZoneTexte 27">
                <a:extLst>
                  <a:ext uri="{FF2B5EF4-FFF2-40B4-BE49-F238E27FC236}">
                    <a16:creationId xmlns:a16="http://schemas.microsoft.com/office/drawing/2014/main" id="{05C67480-EDCB-FC40-8979-6ABCFF301A7B}"/>
                  </a:ext>
                </a:extLst>
              </p:cNvPr>
              <p:cNvSpPr txBox="1"/>
              <p:nvPr/>
            </p:nvSpPr>
            <p:spPr>
              <a:xfrm>
                <a:off x="2514891" y="1489250"/>
                <a:ext cx="2684902" cy="646331"/>
              </a:xfrm>
              <a:prstGeom prst="rect">
                <a:avLst/>
              </a:prstGeom>
              <a:noFill/>
            </p:spPr>
            <p:txBody>
              <a:bodyPr wrap="none" rtlCol="0">
                <a:spAutoFit/>
              </a:bodyPr>
              <a:lstStyle/>
              <a:p>
                <a:pPr algn="ctr"/>
                <a:r>
                  <a:rPr lang="en-GB" dirty="0"/>
                  <a:t>Pertinence, </a:t>
                </a:r>
                <a:r>
                  <a:rPr lang="en-GB" dirty="0" err="1"/>
                  <a:t>cohérence</a:t>
                </a:r>
                <a:endParaRPr lang="en-GB" dirty="0"/>
              </a:p>
              <a:p>
                <a:pPr algn="ctr"/>
                <a:r>
                  <a:rPr lang="en-GB" dirty="0"/>
                  <a:t>Liens avec les stakeholders</a:t>
                </a:r>
              </a:p>
            </p:txBody>
          </p:sp>
          <p:sp>
            <p:nvSpPr>
              <p:cNvPr id="32" name="Rectangle à coins arrondis 31">
                <a:extLst>
                  <a:ext uri="{FF2B5EF4-FFF2-40B4-BE49-F238E27FC236}">
                    <a16:creationId xmlns:a16="http://schemas.microsoft.com/office/drawing/2014/main" id="{685BB3FB-0822-0E47-9354-6F28BD525554}"/>
                  </a:ext>
                </a:extLst>
              </p:cNvPr>
              <p:cNvSpPr/>
              <p:nvPr/>
            </p:nvSpPr>
            <p:spPr>
              <a:xfrm>
                <a:off x="2547938" y="2404872"/>
                <a:ext cx="6467061" cy="781878"/>
              </a:xfrm>
              <a:prstGeom prst="roundRect">
                <a:avLst/>
              </a:prstGeom>
              <a:solidFill>
                <a:srgbClr val="D1C7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ZoneTexte 34">
                <a:extLst>
                  <a:ext uri="{FF2B5EF4-FFF2-40B4-BE49-F238E27FC236}">
                    <a16:creationId xmlns:a16="http://schemas.microsoft.com/office/drawing/2014/main" id="{1AB024FE-7CF2-4147-BA88-2F2E6A5D084A}"/>
                  </a:ext>
                </a:extLst>
              </p:cNvPr>
              <p:cNvSpPr txBox="1"/>
              <p:nvPr/>
            </p:nvSpPr>
            <p:spPr>
              <a:xfrm>
                <a:off x="6186099" y="2503423"/>
                <a:ext cx="2324547" cy="584775"/>
              </a:xfrm>
              <a:prstGeom prst="rect">
                <a:avLst/>
              </a:prstGeom>
              <a:noFill/>
            </p:spPr>
            <p:txBody>
              <a:bodyPr wrap="none" rtlCol="0">
                <a:spAutoFit/>
              </a:bodyPr>
              <a:lstStyle/>
              <a:p>
                <a:pPr algn="ctr"/>
                <a:r>
                  <a:rPr lang="en-GB" dirty="0" err="1"/>
                  <a:t>Coordinateurs</a:t>
                </a:r>
                <a:endParaRPr lang="en-GB" dirty="0"/>
              </a:p>
              <a:p>
                <a:pPr algn="ctr"/>
                <a:r>
                  <a:rPr lang="en-GB" sz="1400" i="1" dirty="0"/>
                  <a:t>E. </a:t>
                </a:r>
                <a:r>
                  <a:rPr lang="en-GB" sz="1400" i="1" dirty="0" err="1"/>
                  <a:t>Blanchart</a:t>
                </a:r>
                <a:r>
                  <a:rPr lang="en-GB" sz="1400" i="1" dirty="0"/>
                  <a:t> &amp; T. </a:t>
                </a:r>
                <a:r>
                  <a:rPr lang="en-GB" sz="1400" i="1" dirty="0" err="1"/>
                  <a:t>Razafimbelo</a:t>
                </a:r>
                <a:endParaRPr lang="en-GB" sz="1400" i="1" dirty="0"/>
              </a:p>
            </p:txBody>
          </p:sp>
          <p:sp>
            <p:nvSpPr>
              <p:cNvPr id="36" name="ZoneTexte 35">
                <a:extLst>
                  <a:ext uri="{FF2B5EF4-FFF2-40B4-BE49-F238E27FC236}">
                    <a16:creationId xmlns:a16="http://schemas.microsoft.com/office/drawing/2014/main" id="{E954949F-131C-EC43-86A5-AE69B42C9114}"/>
                  </a:ext>
                </a:extLst>
              </p:cNvPr>
              <p:cNvSpPr txBox="1"/>
              <p:nvPr/>
            </p:nvSpPr>
            <p:spPr>
              <a:xfrm>
                <a:off x="622851" y="2472645"/>
                <a:ext cx="1690035" cy="646331"/>
              </a:xfrm>
              <a:prstGeom prst="rect">
                <a:avLst/>
              </a:prstGeom>
              <a:noFill/>
            </p:spPr>
            <p:txBody>
              <a:bodyPr wrap="square" rtlCol="0">
                <a:spAutoFit/>
              </a:bodyPr>
              <a:lstStyle/>
              <a:p>
                <a:pPr algn="ctr"/>
                <a:r>
                  <a:rPr lang="en-GB" b="1" dirty="0">
                    <a:solidFill>
                      <a:srgbClr val="7030A0"/>
                    </a:solidFill>
                  </a:rPr>
                  <a:t>Gestion du </a:t>
                </a:r>
                <a:r>
                  <a:rPr lang="en-GB" b="1" dirty="0" err="1">
                    <a:solidFill>
                      <a:srgbClr val="7030A0"/>
                    </a:solidFill>
                  </a:rPr>
                  <a:t>projet</a:t>
                </a:r>
                <a:endParaRPr lang="en-GB" b="1" dirty="0">
                  <a:solidFill>
                    <a:srgbClr val="7030A0"/>
                  </a:solidFill>
                </a:endParaRPr>
              </a:p>
            </p:txBody>
          </p:sp>
          <p:sp>
            <p:nvSpPr>
              <p:cNvPr id="44" name="ZoneTexte 43">
                <a:extLst>
                  <a:ext uri="{FF2B5EF4-FFF2-40B4-BE49-F238E27FC236}">
                    <a16:creationId xmlns:a16="http://schemas.microsoft.com/office/drawing/2014/main" id="{90B7CC01-4C00-A644-A4B5-471BD2BA6EA0}"/>
                  </a:ext>
                </a:extLst>
              </p:cNvPr>
              <p:cNvSpPr txBox="1"/>
              <p:nvPr/>
            </p:nvSpPr>
            <p:spPr>
              <a:xfrm>
                <a:off x="2891855" y="2464399"/>
                <a:ext cx="2030044" cy="646331"/>
              </a:xfrm>
              <a:prstGeom prst="rect">
                <a:avLst/>
              </a:prstGeom>
              <a:noFill/>
            </p:spPr>
            <p:txBody>
              <a:bodyPr wrap="none" rtlCol="0">
                <a:spAutoFit/>
              </a:bodyPr>
              <a:lstStyle/>
              <a:p>
                <a:pPr algn="ctr"/>
                <a:r>
                  <a:rPr lang="en-GB" dirty="0"/>
                  <a:t>Gestion</a:t>
                </a:r>
              </a:p>
              <a:p>
                <a:pPr algn="ctr"/>
                <a:r>
                  <a:rPr lang="en-GB" dirty="0"/>
                  <a:t>Lien avec le </a:t>
                </a:r>
                <a:r>
                  <a:rPr lang="en-GB" dirty="0" err="1"/>
                  <a:t>bailleur</a:t>
                </a:r>
                <a:endParaRPr lang="en-GB" dirty="0"/>
              </a:p>
            </p:txBody>
          </p:sp>
          <p:sp>
            <p:nvSpPr>
              <p:cNvPr id="45" name="Rectangle à coins arrondis 44">
                <a:extLst>
                  <a:ext uri="{FF2B5EF4-FFF2-40B4-BE49-F238E27FC236}">
                    <a16:creationId xmlns:a16="http://schemas.microsoft.com/office/drawing/2014/main" id="{5D502199-C52D-0640-8178-24C76C7A4E27}"/>
                  </a:ext>
                </a:extLst>
              </p:cNvPr>
              <p:cNvSpPr/>
              <p:nvPr/>
            </p:nvSpPr>
            <p:spPr>
              <a:xfrm>
                <a:off x="2547938" y="3393023"/>
                <a:ext cx="6467061" cy="78187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ZoneTexte 46">
                <a:extLst>
                  <a:ext uri="{FF2B5EF4-FFF2-40B4-BE49-F238E27FC236}">
                    <a16:creationId xmlns:a16="http://schemas.microsoft.com/office/drawing/2014/main" id="{64185517-B9BE-AC46-8F26-E5CCEC95AADC}"/>
                  </a:ext>
                </a:extLst>
              </p:cNvPr>
              <p:cNvSpPr txBox="1"/>
              <p:nvPr/>
            </p:nvSpPr>
            <p:spPr>
              <a:xfrm>
                <a:off x="522899" y="3460796"/>
                <a:ext cx="1869305" cy="646331"/>
              </a:xfrm>
              <a:prstGeom prst="rect">
                <a:avLst/>
              </a:prstGeom>
              <a:noFill/>
            </p:spPr>
            <p:txBody>
              <a:bodyPr wrap="square" rtlCol="0">
                <a:spAutoFit/>
              </a:bodyPr>
              <a:lstStyle/>
              <a:p>
                <a:pPr algn="ctr"/>
                <a:r>
                  <a:rPr lang="en-GB" b="1" dirty="0" err="1">
                    <a:solidFill>
                      <a:schemeClr val="accent6">
                        <a:lumMod val="75000"/>
                      </a:schemeClr>
                    </a:solidFill>
                  </a:rPr>
                  <a:t>Exécution</a:t>
                </a:r>
                <a:r>
                  <a:rPr lang="en-GB" b="1" dirty="0">
                    <a:solidFill>
                      <a:schemeClr val="accent6">
                        <a:lumMod val="75000"/>
                      </a:schemeClr>
                    </a:solidFill>
                  </a:rPr>
                  <a:t> du </a:t>
                </a:r>
                <a:r>
                  <a:rPr lang="en-GB" b="1" dirty="0" err="1">
                    <a:solidFill>
                      <a:schemeClr val="accent6">
                        <a:lumMod val="75000"/>
                      </a:schemeClr>
                    </a:solidFill>
                  </a:rPr>
                  <a:t>projet</a:t>
                </a:r>
                <a:endParaRPr lang="en-GB" b="1" dirty="0">
                  <a:solidFill>
                    <a:schemeClr val="accent6">
                      <a:lumMod val="75000"/>
                    </a:schemeClr>
                  </a:solidFill>
                </a:endParaRPr>
              </a:p>
            </p:txBody>
          </p:sp>
          <p:sp>
            <p:nvSpPr>
              <p:cNvPr id="48" name="ZoneTexte 47">
                <a:extLst>
                  <a:ext uri="{FF2B5EF4-FFF2-40B4-BE49-F238E27FC236}">
                    <a16:creationId xmlns:a16="http://schemas.microsoft.com/office/drawing/2014/main" id="{90F558E1-E8BB-9641-888A-B1B6CE00EC48}"/>
                  </a:ext>
                </a:extLst>
              </p:cNvPr>
              <p:cNvSpPr txBox="1"/>
              <p:nvPr/>
            </p:nvSpPr>
            <p:spPr>
              <a:xfrm>
                <a:off x="2737873" y="3462775"/>
                <a:ext cx="2338012" cy="584775"/>
              </a:xfrm>
              <a:prstGeom prst="rect">
                <a:avLst/>
              </a:prstGeom>
              <a:noFill/>
            </p:spPr>
            <p:txBody>
              <a:bodyPr wrap="none" rtlCol="0">
                <a:spAutoFit/>
              </a:bodyPr>
              <a:lstStyle/>
              <a:p>
                <a:pPr algn="ctr"/>
                <a:r>
                  <a:rPr lang="en-GB" dirty="0" err="1"/>
                  <a:t>Workpackage</a:t>
                </a:r>
                <a:r>
                  <a:rPr lang="en-GB" dirty="0"/>
                  <a:t> 1</a:t>
                </a:r>
              </a:p>
              <a:p>
                <a:pPr algn="ctr"/>
                <a:r>
                  <a:rPr lang="en-GB" sz="1400" i="1" dirty="0"/>
                  <a:t>P. </a:t>
                </a:r>
                <a:r>
                  <a:rPr lang="en-GB" sz="1400" i="1" dirty="0" err="1"/>
                  <a:t>Autfray</a:t>
                </a:r>
                <a:r>
                  <a:rPr lang="en-GB" sz="1400" i="1" dirty="0"/>
                  <a:t> &amp; M. </a:t>
                </a:r>
                <a:r>
                  <a:rPr lang="en-GB" sz="1400" i="1" dirty="0" err="1"/>
                  <a:t>Raminoarison</a:t>
                </a:r>
                <a:endParaRPr lang="en-GB" sz="1400" i="1" dirty="0"/>
              </a:p>
            </p:txBody>
          </p:sp>
          <p:sp>
            <p:nvSpPr>
              <p:cNvPr id="49" name="ZoneTexte 48">
                <a:extLst>
                  <a:ext uri="{FF2B5EF4-FFF2-40B4-BE49-F238E27FC236}">
                    <a16:creationId xmlns:a16="http://schemas.microsoft.com/office/drawing/2014/main" id="{9D06CBD4-946C-D74C-B1DC-33339B61E464}"/>
                  </a:ext>
                </a:extLst>
              </p:cNvPr>
              <p:cNvSpPr txBox="1"/>
              <p:nvPr/>
            </p:nvSpPr>
            <p:spPr>
              <a:xfrm>
                <a:off x="6239447" y="3462775"/>
                <a:ext cx="2217851" cy="584775"/>
              </a:xfrm>
              <a:prstGeom prst="rect">
                <a:avLst/>
              </a:prstGeom>
              <a:noFill/>
            </p:spPr>
            <p:txBody>
              <a:bodyPr wrap="none" rtlCol="0">
                <a:spAutoFit/>
              </a:bodyPr>
              <a:lstStyle/>
              <a:p>
                <a:pPr algn="ctr"/>
                <a:r>
                  <a:rPr lang="en-GB" dirty="0" err="1"/>
                  <a:t>Workpackage</a:t>
                </a:r>
                <a:r>
                  <a:rPr lang="en-GB" dirty="0"/>
                  <a:t> 2</a:t>
                </a:r>
              </a:p>
              <a:p>
                <a:pPr algn="ctr"/>
                <a:r>
                  <a:rPr lang="en-GB" sz="1400" i="1" dirty="0"/>
                  <a:t>L. Bernard &amp; O. </a:t>
                </a:r>
                <a:r>
                  <a:rPr lang="en-GB" sz="1400" i="1" dirty="0" err="1"/>
                  <a:t>Ratsiatosika</a:t>
                </a:r>
                <a:endParaRPr lang="en-GB" sz="1400" i="1" dirty="0"/>
              </a:p>
            </p:txBody>
          </p:sp>
        </p:grpSp>
        <p:cxnSp>
          <p:nvCxnSpPr>
            <p:cNvPr id="7" name="Connecteur droit avec flèche 6">
              <a:extLst>
                <a:ext uri="{FF2B5EF4-FFF2-40B4-BE49-F238E27FC236}">
                  <a16:creationId xmlns:a16="http://schemas.microsoft.com/office/drawing/2014/main" id="{0DF8734B-C576-6E49-8D15-9E9CB0355AD9}"/>
                </a:ext>
              </a:extLst>
            </p:cNvPr>
            <p:cNvCxnSpPr>
              <a:cxnSpLocks/>
            </p:cNvCxnSpPr>
            <p:nvPr/>
          </p:nvCxnSpPr>
          <p:spPr>
            <a:xfrm>
              <a:off x="5391728" y="2084294"/>
              <a:ext cx="0" cy="472917"/>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136FE643-38CA-C744-B6AA-0AF30E621FA9}"/>
                </a:ext>
              </a:extLst>
            </p:cNvPr>
            <p:cNvCxnSpPr>
              <a:cxnSpLocks/>
            </p:cNvCxnSpPr>
            <p:nvPr/>
          </p:nvCxnSpPr>
          <p:spPr>
            <a:xfrm>
              <a:off x="5391728" y="3047857"/>
              <a:ext cx="0" cy="472917"/>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9" name="ZoneTexte 8">
            <a:extLst>
              <a:ext uri="{FF2B5EF4-FFF2-40B4-BE49-F238E27FC236}">
                <a16:creationId xmlns:a16="http://schemas.microsoft.com/office/drawing/2014/main" id="{4601FFF6-3144-83B2-DB44-AFF98C515BDB}"/>
              </a:ext>
            </a:extLst>
          </p:cNvPr>
          <p:cNvSpPr txBox="1"/>
          <p:nvPr/>
        </p:nvSpPr>
        <p:spPr>
          <a:xfrm>
            <a:off x="551250" y="569448"/>
            <a:ext cx="3523272" cy="369332"/>
          </a:xfrm>
          <a:prstGeom prst="rect">
            <a:avLst/>
          </a:prstGeom>
          <a:solidFill>
            <a:schemeClr val="accent5">
              <a:lumMod val="20000"/>
              <a:lumOff val="80000"/>
            </a:schemeClr>
          </a:solidFill>
        </p:spPr>
        <p:txBody>
          <a:bodyPr wrap="none" rtlCol="0">
            <a:spAutoFit/>
          </a:bodyPr>
          <a:lstStyle/>
          <a:p>
            <a:r>
              <a:rPr lang="en-GB" b="1" dirty="0"/>
              <a:t>WP0: </a:t>
            </a:r>
            <a:r>
              <a:rPr lang="en-GB" b="1" dirty="0" err="1"/>
              <a:t>Gouvernance</a:t>
            </a:r>
            <a:r>
              <a:rPr lang="en-GB" b="1" dirty="0"/>
              <a:t> (Eric &amp; </a:t>
            </a:r>
            <a:r>
              <a:rPr lang="en-GB" b="1" dirty="0" err="1"/>
              <a:t>Tantely</a:t>
            </a:r>
            <a:r>
              <a:rPr lang="en-GB" b="1" dirty="0"/>
              <a:t>)</a:t>
            </a:r>
          </a:p>
        </p:txBody>
      </p:sp>
    </p:spTree>
    <p:extLst>
      <p:ext uri="{BB962C8B-B14F-4D97-AF65-F5344CB8AC3E}">
        <p14:creationId xmlns:p14="http://schemas.microsoft.com/office/powerpoint/2010/main" val="390954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532F620-A3F5-4C42-8B65-F766743F36B7}"/>
              </a:ext>
            </a:extLst>
          </p:cNvPr>
          <p:cNvSpPr txBox="1"/>
          <p:nvPr/>
        </p:nvSpPr>
        <p:spPr>
          <a:xfrm>
            <a:off x="852920" y="1204214"/>
            <a:ext cx="8786813" cy="4801314"/>
          </a:xfrm>
          <a:prstGeom prst="rect">
            <a:avLst/>
          </a:prstGeom>
          <a:solidFill>
            <a:srgbClr val="FAFFEB"/>
          </a:solidFill>
        </p:spPr>
        <p:txBody>
          <a:bodyPr wrap="square" rtlCol="0">
            <a:spAutoFit/>
          </a:bodyPr>
          <a:lstStyle/>
          <a:p>
            <a:pPr marL="285750" indent="-285750">
              <a:buFontTx/>
              <a:buChar char="-"/>
            </a:pPr>
            <a:r>
              <a:rPr lang="fr-FR" dirty="0"/>
              <a:t>1.1• Mettre en place la plateforme d’innovation et sélectionner les 40 fermes de référence et les focus groups : fermes de référence en contact ou pas avec des ONG (</a:t>
            </a:r>
            <a:r>
              <a:rPr lang="fr-FR" dirty="0" err="1"/>
              <a:t>Amadese</a:t>
            </a:r>
            <a:r>
              <a:rPr lang="fr-FR" dirty="0"/>
              <a:t>/Patrice) </a:t>
            </a:r>
            <a:r>
              <a:rPr lang="fr-FR" b="1" dirty="0">
                <a:solidFill>
                  <a:srgbClr val="0833F8"/>
                </a:solidFill>
              </a:rPr>
              <a:t>mois 2-4</a:t>
            </a:r>
          </a:p>
          <a:p>
            <a:endParaRPr lang="fr-FR" dirty="0"/>
          </a:p>
          <a:p>
            <a:pPr marL="285750" indent="-285750">
              <a:buFontTx/>
              <a:buChar char="-"/>
            </a:pPr>
            <a:r>
              <a:rPr lang="fr-FR" dirty="0"/>
              <a:t>1.2• Enquêtes sur les pratiques de fertilisation, l’intérêt du </a:t>
            </a:r>
            <a:r>
              <a:rPr lang="fr-FR" dirty="0" err="1"/>
              <a:t>lombricompost</a:t>
            </a:r>
            <a:r>
              <a:rPr lang="fr-FR" dirty="0"/>
              <a:t>, l’intérêt des vers de terre, les habitudes alimentaires (en lien avec le décorticage du riz) (</a:t>
            </a:r>
            <a:r>
              <a:rPr lang="fr-FR" dirty="0" err="1"/>
              <a:t>Nasandratra</a:t>
            </a:r>
            <a:r>
              <a:rPr lang="fr-FR" dirty="0"/>
              <a:t>/</a:t>
            </a:r>
            <a:r>
              <a:rPr lang="fr-FR" dirty="0" err="1"/>
              <a:t>Amadese</a:t>
            </a:r>
            <a:r>
              <a:rPr lang="fr-FR" dirty="0"/>
              <a:t>) </a:t>
            </a:r>
            <a:r>
              <a:rPr lang="fr-FR" b="1" dirty="0">
                <a:solidFill>
                  <a:srgbClr val="0833F8"/>
                </a:solidFill>
              </a:rPr>
              <a:t>mois 2-11</a:t>
            </a:r>
            <a:endParaRPr lang="fr-FR" dirty="0"/>
          </a:p>
          <a:p>
            <a:endParaRPr lang="fr-FR" dirty="0"/>
          </a:p>
          <a:p>
            <a:pPr marL="285750" indent="-285750">
              <a:buFontTx/>
              <a:buChar char="-"/>
            </a:pPr>
            <a:r>
              <a:rPr lang="fr-FR" dirty="0"/>
              <a:t>1.3• Formation sur les potentialités des vers de terre et des </a:t>
            </a:r>
            <a:r>
              <a:rPr lang="fr-FR" dirty="0" err="1"/>
              <a:t>lombricomposts</a:t>
            </a:r>
            <a:r>
              <a:rPr lang="fr-FR" dirty="0"/>
              <a:t>, et la fabrication des </a:t>
            </a:r>
            <a:r>
              <a:rPr lang="fr-FR" dirty="0" err="1"/>
              <a:t>lombricomposts</a:t>
            </a:r>
            <a:r>
              <a:rPr lang="fr-FR" dirty="0"/>
              <a:t> (formation en présentiel, fascicules à distribuer…) (</a:t>
            </a:r>
            <a:r>
              <a:rPr lang="fr-FR" dirty="0" err="1"/>
              <a:t>Malalatiana</a:t>
            </a:r>
            <a:r>
              <a:rPr lang="fr-FR" dirty="0"/>
              <a:t>/</a:t>
            </a:r>
            <a:r>
              <a:rPr lang="fr-FR" dirty="0" err="1"/>
              <a:t>Amadese</a:t>
            </a:r>
            <a:r>
              <a:rPr lang="fr-FR" dirty="0"/>
              <a:t>) </a:t>
            </a:r>
            <a:r>
              <a:rPr lang="fr-FR" b="1" dirty="0">
                <a:solidFill>
                  <a:srgbClr val="0833F8"/>
                </a:solidFill>
              </a:rPr>
              <a:t>mois 2-11</a:t>
            </a:r>
          </a:p>
          <a:p>
            <a:pPr marL="285750" indent="-285750">
              <a:buFontTx/>
              <a:buChar char="-"/>
            </a:pPr>
            <a:endParaRPr lang="fr-FR" b="1" dirty="0">
              <a:solidFill>
                <a:srgbClr val="0833F8"/>
              </a:solidFill>
            </a:endParaRPr>
          </a:p>
          <a:p>
            <a:pPr marL="285750" indent="-285750">
              <a:buFontTx/>
              <a:buChar char="-"/>
            </a:pPr>
            <a:r>
              <a:rPr lang="fr-FR" dirty="0"/>
              <a:t>1.4• Co-construire avec les paysans qui le souhaitent des pratiques à mettre en œuvre chez eux basés sur vers de terre et/ou </a:t>
            </a:r>
            <a:r>
              <a:rPr lang="fr-FR" dirty="0" err="1"/>
              <a:t>lombricompost</a:t>
            </a:r>
            <a:r>
              <a:rPr lang="fr-FR" dirty="0"/>
              <a:t> (sur riz pluvial) (</a:t>
            </a:r>
            <a:r>
              <a:rPr lang="fr-FR" dirty="0" err="1"/>
              <a:t>Nasandratra</a:t>
            </a:r>
            <a:r>
              <a:rPr lang="fr-FR" dirty="0"/>
              <a:t>/</a:t>
            </a:r>
            <a:r>
              <a:rPr lang="fr-FR" dirty="0" err="1"/>
              <a:t>Manoa</a:t>
            </a:r>
            <a:r>
              <a:rPr lang="fr-FR" dirty="0"/>
              <a:t>) </a:t>
            </a:r>
            <a:r>
              <a:rPr lang="fr-FR" b="1" dirty="0">
                <a:solidFill>
                  <a:srgbClr val="0833F8"/>
                </a:solidFill>
              </a:rPr>
              <a:t>mois 2-11</a:t>
            </a:r>
          </a:p>
          <a:p>
            <a:pPr marL="285750" indent="-285750">
              <a:buFontTx/>
              <a:buChar char="-"/>
            </a:pPr>
            <a:endParaRPr lang="fr-FR" b="1" dirty="0">
              <a:solidFill>
                <a:srgbClr val="0833F8"/>
              </a:solidFill>
            </a:endParaRPr>
          </a:p>
          <a:p>
            <a:pPr marL="285750" indent="-285750">
              <a:buFontTx/>
              <a:buChar char="-"/>
            </a:pPr>
            <a:r>
              <a:rPr lang="fr-FR" dirty="0"/>
              <a:t>1.5• Transfert de </a:t>
            </a:r>
            <a:r>
              <a:rPr lang="fr-FR" dirty="0" err="1"/>
              <a:t>CammiSol</a:t>
            </a:r>
            <a:r>
              <a:rPr lang="fr-FR" dirty="0"/>
              <a:t> (outil aide à la décision) (Nicolas/Laetitia) </a:t>
            </a:r>
            <a:r>
              <a:rPr lang="fr-FR" b="1" dirty="0">
                <a:solidFill>
                  <a:srgbClr val="0833F8"/>
                </a:solidFill>
              </a:rPr>
              <a:t>mois 16-22</a:t>
            </a:r>
            <a:endParaRPr lang="fr-FR" dirty="0"/>
          </a:p>
        </p:txBody>
      </p:sp>
      <p:sp>
        <p:nvSpPr>
          <p:cNvPr id="6" name="ZoneTexte 5">
            <a:extLst>
              <a:ext uri="{FF2B5EF4-FFF2-40B4-BE49-F238E27FC236}">
                <a16:creationId xmlns:a16="http://schemas.microsoft.com/office/drawing/2014/main" id="{91B0BFD9-1533-164A-85CA-50E6F3B36197}"/>
              </a:ext>
            </a:extLst>
          </p:cNvPr>
          <p:cNvSpPr txBox="1"/>
          <p:nvPr/>
        </p:nvSpPr>
        <p:spPr>
          <a:xfrm>
            <a:off x="269246" y="649296"/>
            <a:ext cx="4794582" cy="369332"/>
          </a:xfrm>
          <a:prstGeom prst="rect">
            <a:avLst/>
          </a:prstGeom>
          <a:solidFill>
            <a:schemeClr val="accent4">
              <a:lumMod val="20000"/>
              <a:lumOff val="80000"/>
            </a:schemeClr>
          </a:solidFill>
        </p:spPr>
        <p:txBody>
          <a:bodyPr wrap="none" rtlCol="0">
            <a:spAutoFit/>
          </a:bodyPr>
          <a:lstStyle/>
          <a:p>
            <a:r>
              <a:rPr lang="en-GB" b="1" dirty="0"/>
              <a:t>WP1: Conception multi-</a:t>
            </a:r>
            <a:r>
              <a:rPr lang="en-GB" b="1" dirty="0" err="1"/>
              <a:t>acteurs</a:t>
            </a:r>
            <a:r>
              <a:rPr lang="en-GB" b="1" dirty="0"/>
              <a:t> (Patrice/</a:t>
            </a:r>
            <a:r>
              <a:rPr lang="en-GB" b="1" dirty="0" err="1"/>
              <a:t>Manoa</a:t>
            </a:r>
            <a:r>
              <a:rPr lang="en-GB" b="1" dirty="0"/>
              <a:t>)</a:t>
            </a:r>
          </a:p>
        </p:txBody>
      </p:sp>
    </p:spTree>
    <p:extLst>
      <p:ext uri="{BB962C8B-B14F-4D97-AF65-F5344CB8AC3E}">
        <p14:creationId xmlns:p14="http://schemas.microsoft.com/office/powerpoint/2010/main" val="354988547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8482</TotalTime>
  <Words>3131</Words>
  <Application>Microsoft Macintosh PowerPoint</Application>
  <PresentationFormat>Format A4 (210 x 297 mm)</PresentationFormat>
  <Paragraphs>397</Paragraphs>
  <Slides>29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29</vt:i4>
      </vt:variant>
    </vt:vector>
  </HeadingPairs>
  <TitlesOfParts>
    <vt:vector size="37" baseType="lpstr">
      <vt:lpstr>Arial</vt:lpstr>
      <vt:lpstr>Book Antiqua</vt:lpstr>
      <vt:lpstr>Calibri</vt:lpstr>
      <vt:lpstr>Calibri Light</vt:lpstr>
      <vt:lpstr>Symbol</vt:lpstr>
      <vt:lpstr>Times New Roman</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EBlanchart</dc:creator>
  <cp:lastModifiedBy>Microsoft Office User</cp:lastModifiedBy>
  <cp:revision>97</cp:revision>
  <dcterms:created xsi:type="dcterms:W3CDTF">2021-05-27T15:50:37Z</dcterms:created>
  <dcterms:modified xsi:type="dcterms:W3CDTF">2023-06-02T05:28:59Z</dcterms:modified>
</cp:coreProperties>
</file>